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4" r:id="rId2"/>
    <p:sldId id="314" r:id="rId3"/>
    <p:sldId id="257" r:id="rId4"/>
    <p:sldId id="259" r:id="rId5"/>
    <p:sldId id="262" r:id="rId6"/>
    <p:sldId id="263" r:id="rId7"/>
    <p:sldId id="276" r:id="rId8"/>
    <p:sldId id="279" r:id="rId9"/>
    <p:sldId id="280" r:id="rId10"/>
    <p:sldId id="278" r:id="rId11"/>
    <p:sldId id="277" r:id="rId12"/>
    <p:sldId id="285" r:id="rId13"/>
    <p:sldId id="282" r:id="rId14"/>
    <p:sldId id="283" r:id="rId15"/>
    <p:sldId id="284" r:id="rId16"/>
    <p:sldId id="287" r:id="rId17"/>
    <p:sldId id="301" r:id="rId18"/>
    <p:sldId id="275" r:id="rId19"/>
    <p:sldId id="269" r:id="rId20"/>
    <p:sldId id="289" r:id="rId21"/>
    <p:sldId id="291" r:id="rId22"/>
    <p:sldId id="293" r:id="rId23"/>
    <p:sldId id="288" r:id="rId24"/>
    <p:sldId id="292" r:id="rId25"/>
    <p:sldId id="290" r:id="rId26"/>
    <p:sldId id="296" r:id="rId27"/>
    <p:sldId id="294" r:id="rId28"/>
    <p:sldId id="316" r:id="rId29"/>
    <p:sldId id="302" r:id="rId30"/>
    <p:sldId id="311" r:id="rId31"/>
    <p:sldId id="295" r:id="rId32"/>
    <p:sldId id="303" r:id="rId33"/>
    <p:sldId id="308" r:id="rId34"/>
    <p:sldId id="304" r:id="rId35"/>
    <p:sldId id="305" r:id="rId36"/>
    <p:sldId id="297" r:id="rId37"/>
    <p:sldId id="306" r:id="rId38"/>
    <p:sldId id="313" r:id="rId39"/>
    <p:sldId id="298" r:id="rId40"/>
    <p:sldId id="307" r:id="rId41"/>
    <p:sldId id="323" r:id="rId42"/>
    <p:sldId id="299" r:id="rId43"/>
    <p:sldId id="270" r:id="rId44"/>
    <p:sldId id="317" r:id="rId45"/>
    <p:sldId id="300" r:id="rId46"/>
    <p:sldId id="318" r:id="rId47"/>
    <p:sldId id="319" r:id="rId48"/>
    <p:sldId id="320" r:id="rId49"/>
    <p:sldId id="286" r:id="rId50"/>
    <p:sldId id="309" r:id="rId51"/>
    <p:sldId id="312" r:id="rId52"/>
    <p:sldId id="321" r:id="rId53"/>
    <p:sldId id="322"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53777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13" autoAdjust="0"/>
    <p:restoredTop sz="73767" autoAdjust="0"/>
  </p:normalViewPr>
  <p:slideViewPr>
    <p:cSldViewPr>
      <p:cViewPr>
        <p:scale>
          <a:sx n="80" d="100"/>
          <a:sy n="80" d="100"/>
        </p:scale>
        <p:origin x="-1378" y="-17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AEADF-2B0B-4F5E-8897-A404488C6792}" type="datetimeFigureOut">
              <a:rPr lang="en-US" smtClean="0"/>
              <a:t>10/29/2012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98A76-BA63-44D8-9B7F-D5EB5D087929}" type="slidenum">
              <a:rPr lang="en-US" smtClean="0"/>
              <a:t>‹#›</a:t>
            </a:fld>
            <a:endParaRPr lang="en-US"/>
          </a:p>
        </p:txBody>
      </p:sp>
    </p:spTree>
    <p:extLst>
      <p:ext uri="{BB962C8B-B14F-4D97-AF65-F5344CB8AC3E}">
        <p14:creationId xmlns:p14="http://schemas.microsoft.com/office/powerpoint/2010/main" val="175046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my “secret sauce” talk. I’ve never done this talk before. About 2 years ago we hired our first data scientist, mostly to replace me because I mostly hang out at </a:t>
            </a:r>
            <a:r>
              <a:rPr lang="en-US" baseline="0" dirty="0" err="1" smtClean="0"/>
              <a:t>Stratas</a:t>
            </a:r>
            <a:r>
              <a:rPr lang="en-US" baseline="0" dirty="0" smtClean="0"/>
              <a:t>... So I plunked him down at a desk and gave him a bunch of data. Well, then I quickly realized that even if you’re data minded, you still need guidance to make the leap to visuals... It’s a CREATIVE PROCESS.</a:t>
            </a:r>
          </a:p>
          <a:p>
            <a:endParaRPr lang="en-US" baseline="0" dirty="0" smtClean="0"/>
          </a:p>
          <a:p>
            <a:r>
              <a:rPr lang="en-US" dirty="0" smtClean="0"/>
              <a:t>So, this session is about that. It’s spawned from my discussions</a:t>
            </a:r>
            <a:r>
              <a:rPr lang="en-US" baseline="0" dirty="0" smtClean="0"/>
              <a:t> with our data scientist. It</a:t>
            </a:r>
            <a:r>
              <a:rPr lang="en-US" dirty="0" smtClean="0"/>
              <a:t> covers techniques for reframing our thoughts about data, how to describe data, and coming up with visual solutions.</a:t>
            </a:r>
          </a:p>
          <a:p>
            <a:endParaRPr lang="en-US" dirty="0" smtClean="0"/>
          </a:p>
        </p:txBody>
      </p:sp>
      <p:sp>
        <p:nvSpPr>
          <p:cNvPr id="4" name="Slide Number Placeholder 3"/>
          <p:cNvSpPr>
            <a:spLocks noGrp="1"/>
          </p:cNvSpPr>
          <p:nvPr>
            <p:ph type="sldNum" sz="quarter" idx="10"/>
          </p:nvPr>
        </p:nvSpPr>
        <p:spPr/>
        <p:txBody>
          <a:bodyPr/>
          <a:lstStyle/>
          <a:p>
            <a:fld id="{38798A76-BA63-44D8-9B7F-D5EB5D087929}" type="slidenum">
              <a:rPr lang="en-US" smtClean="0"/>
              <a:t>2</a:t>
            </a:fld>
            <a:endParaRPr lang="en-US" dirty="0"/>
          </a:p>
        </p:txBody>
      </p:sp>
    </p:spTree>
    <p:extLst>
      <p:ext uri="{BB962C8B-B14F-4D97-AF65-F5344CB8AC3E}">
        <p14:creationId xmlns:p14="http://schemas.microsoft.com/office/powerpoint/2010/main" val="84092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go, put away the database.</a:t>
            </a:r>
            <a:r>
              <a:rPr lang="en-US" baseline="0" dirty="0" smtClean="0"/>
              <a:t> Look at the actual THING you’re dealing with. Is it polar bear data? Look at photos of polar bears, the arctic, maps... </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11</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Whatever it is that constitutes that data. You may find unexpected or even shocking things. There was a </a:t>
            </a:r>
            <a:r>
              <a:rPr lang="en-US" baseline="0" dirty="0" err="1" smtClean="0"/>
              <a:t>datapoint</a:t>
            </a:r>
            <a:r>
              <a:rPr lang="en-US" baseline="0" dirty="0" smtClean="0"/>
              <a:t> in our polar bear data called “harvest.” I didn’t know what that meant. Well, it turns our that indigenous people can still legally kill this endangered animal. It’s both heartbreaking and beautiful.... A traditional way of life slamming up against a modern day reality. </a:t>
            </a:r>
          </a:p>
          <a:p>
            <a:r>
              <a:rPr lang="en-US" baseline="0" dirty="0" smtClean="0"/>
              <a:t>When you see it in a photograph it can put a real face on that sterile number in a column of a spreadsheet.</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12</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can, go to the thing you’re dealing with. Is it a debate? Go watch and hear an actual debate. What do you see or notice that’s outside the range of your data... Or what about your data stands out?</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13</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these guys! Jeez...</a:t>
            </a:r>
            <a:r>
              <a:rPr lang="en-US" baseline="0" dirty="0" smtClean="0"/>
              <a:t> There’s a lot going on there.. Who’s talking to whom... Hand gestures.... Disrespect... Avoiding the question... So forth. That’s probably not in your Excel file.</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14</a:t>
            </a:fld>
            <a:endParaRPr lang="en-US" dirty="0"/>
          </a:p>
        </p:txBody>
      </p:sp>
    </p:spTree>
    <p:extLst>
      <p:ext uri="{BB962C8B-B14F-4D97-AF65-F5344CB8AC3E}">
        <p14:creationId xmlns:p14="http://schemas.microsoft.com/office/powerpoint/2010/main" val="309149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p>
          <a:p>
            <a:r>
              <a:rPr lang="en-US" dirty="0" smtClean="0"/>
              <a:t>Look at foot</a:t>
            </a:r>
            <a:r>
              <a:rPr lang="en-US" baseline="0" dirty="0" smtClean="0"/>
              <a:t> race data. Take a minute and note 5 things about a race. Mine were:</a:t>
            </a:r>
            <a:br>
              <a:rPr lang="en-US" baseline="0" dirty="0" smtClean="0"/>
            </a:br>
            <a:r>
              <a:rPr lang="en-US" baseline="0" dirty="0" smtClean="0"/>
              <a:t>1) finish times (obvious)</a:t>
            </a:r>
          </a:p>
          <a:p>
            <a:r>
              <a:rPr lang="en-US" baseline="0" dirty="0" smtClean="0"/>
              <a:t>2) Time between finish</a:t>
            </a:r>
          </a:p>
          <a:p>
            <a:r>
              <a:rPr lang="en-US" baseline="0" dirty="0" smtClean="0"/>
              <a:t>3) Pace of runners</a:t>
            </a:r>
          </a:p>
          <a:p>
            <a:r>
              <a:rPr lang="en-US" baseline="0" dirty="0" smtClean="0"/>
              <a:t>4) Biometrics (stride, heart rate, etc.)</a:t>
            </a:r>
          </a:p>
          <a:p>
            <a:r>
              <a:rPr lang="en-US" baseline="0" dirty="0" smtClean="0"/>
              <a:t>5) Ambient (wind, temp, etc.)</a:t>
            </a:r>
          </a:p>
          <a:p>
            <a:r>
              <a:rPr lang="en-US" baseline="0" dirty="0" smtClean="0"/>
              <a:t>6) Type of shoe, brand, etc.</a:t>
            </a:r>
          </a:p>
          <a:p>
            <a:r>
              <a:rPr lang="en-US" baseline="0" dirty="0" smtClean="0"/>
              <a:t>7) What they ate in the last 24 hours</a:t>
            </a:r>
          </a:p>
          <a:p>
            <a:endParaRPr lang="en-US" baseline="0" dirty="0" smtClean="0"/>
          </a:p>
        </p:txBody>
      </p:sp>
      <p:sp>
        <p:nvSpPr>
          <p:cNvPr id="4" name="Slide Number Placeholder 3"/>
          <p:cNvSpPr>
            <a:spLocks noGrp="1"/>
          </p:cNvSpPr>
          <p:nvPr>
            <p:ph type="sldNum" sz="quarter" idx="10"/>
          </p:nvPr>
        </p:nvSpPr>
        <p:spPr/>
        <p:txBody>
          <a:bodyPr/>
          <a:lstStyle/>
          <a:p>
            <a:fld id="{38798A76-BA63-44D8-9B7F-D5EB5D087929}" type="slidenum">
              <a:rPr lang="en-US" smtClean="0"/>
              <a:t>15</a:t>
            </a:fld>
            <a:endParaRPr lang="en-US" dirty="0"/>
          </a:p>
        </p:txBody>
      </p:sp>
    </p:spTree>
    <p:extLst>
      <p:ext uri="{BB962C8B-B14F-4D97-AF65-F5344CB8AC3E}">
        <p14:creationId xmlns:p14="http://schemas.microsoft.com/office/powerpoint/2010/main" val="294859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visualizations</a:t>
            </a:r>
            <a:r>
              <a:rPr lang="en-US" baseline="0" dirty="0" smtClean="0"/>
              <a:t> of those.... (in Tableau these are simply the finish times)</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16</a:t>
            </a:fld>
            <a:endParaRPr lang="en-US"/>
          </a:p>
        </p:txBody>
      </p:sp>
    </p:spTree>
    <p:extLst>
      <p:ext uri="{BB962C8B-B14F-4D97-AF65-F5344CB8AC3E}">
        <p14:creationId xmlns:p14="http://schemas.microsoft.com/office/powerpoint/2010/main" val="365978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times between finish times and also colored by country. </a:t>
            </a:r>
          </a:p>
          <a:p>
            <a:r>
              <a:rPr lang="en-US" dirty="0" smtClean="0"/>
              <a:t>I</a:t>
            </a:r>
            <a:r>
              <a:rPr lang="en-US" baseline="0" dirty="0" smtClean="0"/>
              <a:t> don’t know if you can tell what I’m doing here, but these are in Tableau... My mode of working is to use the “duplicate sheet” feature... So I just throw some data on the screen, then I say ok, that’s sort of interesting, but what if I compare it to X. So I do “duplicate sheet” and throw variable X into the mix. I keep doing this just as a way of exploring. That way I can always go back to something a few variables back in case I send myself down a rabbit hole.</a:t>
            </a:r>
          </a:p>
          <a:p>
            <a:r>
              <a:rPr lang="en-US" baseline="0" dirty="0" smtClean="0"/>
              <a:t>It’s like a weird source control for Tableau.</a:t>
            </a:r>
          </a:p>
        </p:txBody>
      </p:sp>
      <p:sp>
        <p:nvSpPr>
          <p:cNvPr id="4" name="Slide Number Placeholder 3"/>
          <p:cNvSpPr>
            <a:spLocks noGrp="1"/>
          </p:cNvSpPr>
          <p:nvPr>
            <p:ph type="sldNum" sz="quarter" idx="10"/>
          </p:nvPr>
        </p:nvSpPr>
        <p:spPr/>
        <p:txBody>
          <a:bodyPr/>
          <a:lstStyle/>
          <a:p>
            <a:fld id="{38798A76-BA63-44D8-9B7F-D5EB5D087929}" type="slidenum">
              <a:rPr lang="en-US" smtClean="0"/>
              <a:t>17</a:t>
            </a:fld>
            <a:endParaRPr lang="en-US"/>
          </a:p>
        </p:txBody>
      </p:sp>
    </p:spTree>
    <p:extLst>
      <p:ext uri="{BB962C8B-B14F-4D97-AF65-F5344CB8AC3E}">
        <p14:creationId xmlns:p14="http://schemas.microsoft.com/office/powerpoint/2010/main" val="3659780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not only the data you have in front of you. What other observations can you make about the subject? For instance, The Guardian took a unique approach to speeches. You could look at length, topics, words... But they looked at the amount of applause. What</a:t>
            </a:r>
            <a:r>
              <a:rPr lang="en-US" sz="1200" kern="1200" baseline="0" dirty="0" smtClean="0">
                <a:solidFill>
                  <a:schemeClr val="tx1"/>
                </a:solidFill>
                <a:effectLst/>
                <a:latin typeface="+mn-lt"/>
                <a:ea typeface="+mn-ea"/>
                <a:cs typeface="+mn-cs"/>
              </a:rPr>
              <a:t> a great simple way to look at sentiment. They didn’t need to do any fancy NLP or crowdsourcing.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18</a:t>
            </a:fld>
            <a:endParaRPr lang="en-US"/>
          </a:p>
        </p:txBody>
      </p:sp>
    </p:spTree>
    <p:extLst>
      <p:ext uri="{BB962C8B-B14F-4D97-AF65-F5344CB8AC3E}">
        <p14:creationId xmlns:p14="http://schemas.microsoft.com/office/powerpoint/2010/main" val="338564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Here’s a great example of rethinking the data. This is a great project</a:t>
            </a:r>
            <a:r>
              <a:rPr lang="en-US" baseline="0" dirty="0" smtClean="0"/>
              <a:t> by @</a:t>
            </a:r>
            <a:r>
              <a:rPr lang="en-US" baseline="0" dirty="0" err="1" smtClean="0"/>
              <a:t>mattrichardson</a:t>
            </a:r>
            <a:r>
              <a:rPr lang="en-US" baseline="0" dirty="0" smtClean="0"/>
              <a:t> who’s in ITP at NYU. </a:t>
            </a:r>
            <a:r>
              <a:rPr lang="en-US" dirty="0" smtClean="0"/>
              <a:t>In</a:t>
            </a:r>
            <a:r>
              <a:rPr lang="en-US" baseline="0" dirty="0" smtClean="0"/>
              <a:t> this case the data is a still picture taken with a camera. However, the output (or “visualization”) is actually text. (That’s a “picture” of me!) Here, a textual representation of the scene adds a certain richness to it.</a:t>
            </a:r>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19</a:t>
            </a:fld>
            <a:endParaRPr lang="en-US"/>
          </a:p>
        </p:txBody>
      </p:sp>
    </p:spTree>
    <p:extLst>
      <p:ext uri="{BB962C8B-B14F-4D97-AF65-F5344CB8AC3E}">
        <p14:creationId xmlns:p14="http://schemas.microsoft.com/office/powerpoint/2010/main" val="1059891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tactic I like to use is to pretend I’m explaining the</a:t>
            </a:r>
            <a:r>
              <a:rPr lang="en-US" baseline="0" dirty="0" smtClean="0"/>
              <a:t> topic to a 5-year-old. Or really explain it to my real life 5 year old. Or to your parents... Whomever you think wouldn’t understand it without pictures.</a:t>
            </a:r>
          </a:p>
          <a:p>
            <a:r>
              <a:rPr lang="en-US" baseline="0" dirty="0" smtClean="0"/>
              <a:t>With a 5-year-old, every explanation leads to another “why?” So keep explaining until your “whys” run out.</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20</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of you in here may not remember this bad boy.</a:t>
            </a:r>
            <a:r>
              <a:rPr lang="en-US" baseline="0" dirty="0" smtClean="0"/>
              <a:t> But I tell you what, if you’re friend had a 909-7880 number... Well, they weren’t your friend anymore... That’s too much work! For those of us who work directly with data, we see... (next)</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a:t>
            </a:fld>
            <a:endParaRPr lang="en-US" dirty="0"/>
          </a:p>
        </p:txBody>
      </p:sp>
    </p:spTree>
    <p:extLst>
      <p:ext uri="{BB962C8B-B14F-4D97-AF65-F5344CB8AC3E}">
        <p14:creationId xmlns:p14="http://schemas.microsoft.com/office/powerpoint/2010/main" val="3197111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sketch for a project with did with</a:t>
            </a:r>
            <a:r>
              <a:rPr lang="en-US" baseline="0" dirty="0" smtClean="0"/>
              <a:t> the Economist Intelligence Unit. It’s a cyber-security index, and countries get ranked and scored. </a:t>
            </a:r>
          </a:p>
          <a:p>
            <a:endParaRPr lang="en-US" baseline="0" dirty="0" smtClean="0"/>
          </a:p>
          <a:p>
            <a:r>
              <a:rPr lang="en-US" baseline="0" dirty="0" smtClean="0"/>
              <a:t>It’s not the first sketch... It shows where countries rank on the spectrum, and also how they are scoring against the various indicators. Okay, but why do the ranks follow those streams. So a subsequent sketch shows that the width of the stream equates to their score. And it keeps going.... There were many sketches of this before it went to design.</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21</a:t>
            </a:fld>
            <a:endParaRPr lang="en-US"/>
          </a:p>
        </p:txBody>
      </p:sp>
    </p:spTree>
    <p:extLst>
      <p:ext uri="{BB962C8B-B14F-4D97-AF65-F5344CB8AC3E}">
        <p14:creationId xmlns:p14="http://schemas.microsoft.com/office/powerpoint/2010/main" val="68743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data is living, breathing data, meaning,</a:t>
            </a:r>
            <a:r>
              <a:rPr lang="en-US" baseline="0" dirty="0" smtClean="0"/>
              <a:t> it has a real world life. It’s salmon that are dying at sea, kids being bullied, people without enough money to feed their families. You need to confront the emotion of data. </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22</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Are there strong and weak relationships? Is there heavy data and light data? Here</a:t>
            </a:r>
            <a:r>
              <a:rPr lang="en-US" sz="1200" baseline="0" dirty="0" smtClean="0"/>
              <a:t> is a small graphic about pediatric deaths. Wait, that sounds rather clinical.... Actually, these are kids who are dying. Here they are represented as a bubble chart. </a:t>
            </a:r>
            <a:r>
              <a:rPr lang="en-US" sz="1200" dirty="0" smtClean="0"/>
              <a:t>But</a:t>
            </a:r>
            <a:r>
              <a:rPr lang="en-US" sz="1200" baseline="0" dirty="0" smtClean="0"/>
              <a:t> wait, bubbles? Okay, that says “kids” but more along the lines of “fun kids.” It doesn’t really say “dead kids.” Describing things in non-flowery words can really help get to the emotion of the data.</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23</a:t>
            </a:fld>
            <a:endParaRPr lang="en-US"/>
          </a:p>
        </p:txBody>
      </p:sp>
    </p:spTree>
    <p:extLst>
      <p:ext uri="{BB962C8B-B14F-4D97-AF65-F5344CB8AC3E}">
        <p14:creationId xmlns:p14="http://schemas.microsoft.com/office/powerpoint/2010/main" val="311711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Here’s something more appropriate.</a:t>
            </a:r>
            <a:r>
              <a:rPr lang="en-US" sz="1200" baseline="0" dirty="0" smtClean="0"/>
              <a:t> This shows a bit of the emotion of this data.... These are paths. And at the end of each path, those kids are no longer with us. So, when we look at this, we don’t lose sight of the message. My oldest son was on this top path, but then his doctors cured him of cancer. I can actually see him as a </a:t>
            </a:r>
            <a:r>
              <a:rPr lang="en-US" sz="1200" baseline="0" dirty="0" err="1" smtClean="0"/>
              <a:t>datapoint</a:t>
            </a:r>
            <a:r>
              <a:rPr lang="en-US" sz="1200" baseline="0" dirty="0" smtClean="0"/>
              <a:t> along a pathway. Much different than seeing him as part of a bubble. </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24</a:t>
            </a:fld>
            <a:endParaRPr lang="en-US"/>
          </a:p>
        </p:txBody>
      </p:sp>
    </p:spTree>
    <p:extLst>
      <p:ext uri="{BB962C8B-B14F-4D97-AF65-F5344CB8AC3E}">
        <p14:creationId xmlns:p14="http://schemas.microsoft.com/office/powerpoint/2010/main" val="3117119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so then you get to a point where you feel like.... Well, a little overwhelmed by all this amorphous emotion and all these qualitative things.... Everything starts to feel a bit mushy.</a:t>
            </a:r>
          </a:p>
          <a:p>
            <a:r>
              <a:rPr lang="en-US" baseline="0" dirty="0" smtClean="0"/>
              <a:t>That’s when I go back to the data. This is the dance you do with data.... It’s like sculpting... Just as with any other medium, you have to respond to the qualities of your data, to let it go in its own direction... Then have the ability to coax it back to elegance.... To cull its significance.</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25</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http://extremepresentation.typepad.com/files/choosing-a-good-chart-09.pdf</a:t>
            </a:r>
          </a:p>
          <a:p>
            <a:endParaRPr lang="en-US" dirty="0" smtClean="0"/>
          </a:p>
          <a:p>
            <a:r>
              <a:rPr lang="en-US" dirty="0" smtClean="0"/>
              <a:t>This is cheesy,</a:t>
            </a:r>
            <a:r>
              <a:rPr lang="en-US" baseline="0" dirty="0" smtClean="0"/>
              <a:t> but I’m not afraid to admit that I use this. I used it a lot more when I first started doing visualization, but I still turn to it when I just need some clarity. It basically starts in the center with the type of thing you’re trying to show – comparison, relationship, distribution, etc. – then shows a decision tree for each of those things to get to the right chart. Now it’s terribly limited, but it’s a simple place to start when you’re feeling overwhelmed and just need a starting point.</a:t>
            </a:r>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26</a:t>
            </a:fld>
            <a:endParaRPr lang="en-US"/>
          </a:p>
        </p:txBody>
      </p:sp>
    </p:spTree>
    <p:extLst>
      <p:ext uri="{BB962C8B-B14F-4D97-AF65-F5344CB8AC3E}">
        <p14:creationId xmlns:p14="http://schemas.microsoft.com/office/powerpoint/2010/main" val="2034446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several</a:t>
            </a:r>
            <a:r>
              <a:rPr lang="en-US" baseline="0" dirty="0" smtClean="0"/>
              <a:t> things you can look for in the data. Relationships are a great place to start because we can see them at a high level... These can be things like A owns B. A is a parent of B. A is a friend of B. Those sorts of things. </a:t>
            </a:r>
            <a:r>
              <a:rPr lang="en-US" dirty="0" smtClean="0"/>
              <a:t>This is a good</a:t>
            </a:r>
            <a:r>
              <a:rPr lang="en-US" baseline="0" dirty="0" smtClean="0"/>
              <a:t> time to go back to your ER diagram if you have one (or make one if you haven’t). </a:t>
            </a:r>
            <a:endParaRPr lang="en-US" dirty="0" smtClean="0"/>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27</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let’s get back to debates.</a:t>
            </a:r>
            <a:r>
              <a:rPr lang="en-US" baseline="0" dirty="0" smtClean="0"/>
              <a:t> What are some of the relationships in a debate? I’ll give you a moment.....</a:t>
            </a:r>
          </a:p>
          <a:p>
            <a:pPr marL="228600" indent="-228600">
              <a:buAutoNum type="arabicParenR"/>
            </a:pPr>
            <a:r>
              <a:rPr lang="en-US" dirty="0" smtClean="0"/>
              <a:t>candidate speaks words.</a:t>
            </a:r>
            <a:r>
              <a:rPr lang="en-US" baseline="0" dirty="0" smtClean="0"/>
              <a:t> </a:t>
            </a:r>
          </a:p>
          <a:p>
            <a:pPr marL="228600" indent="-228600">
              <a:buAutoNum type="arabicParenR"/>
            </a:pPr>
            <a:r>
              <a:rPr lang="en-US" baseline="0" dirty="0" smtClean="0"/>
              <a:t>A candidate also speaks about topics. </a:t>
            </a:r>
          </a:p>
          <a:p>
            <a:pPr marL="228600" indent="-228600">
              <a:buAutoNum type="arabicParenR"/>
            </a:pPr>
            <a:r>
              <a:rPr lang="en-US" baseline="0" dirty="0" smtClean="0"/>
              <a:t>A candidate has a cadence. </a:t>
            </a:r>
          </a:p>
          <a:p>
            <a:pPr marL="228600" indent="-228600">
              <a:buAutoNum type="arabicParenR"/>
            </a:pPr>
            <a:r>
              <a:rPr lang="en-US" baseline="0" dirty="0" smtClean="0"/>
              <a:t>Words belong to a topic. </a:t>
            </a:r>
          </a:p>
          <a:p>
            <a:pPr marL="228600" indent="-228600">
              <a:buAutoNum type="arabicParenR"/>
            </a:pPr>
            <a:r>
              <a:rPr lang="en-US" baseline="0" dirty="0" smtClean="0"/>
              <a:t>The moderator drives the topics</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28</a:t>
            </a:fld>
            <a:endParaRPr lang="en-US" dirty="0"/>
          </a:p>
        </p:txBody>
      </p:sp>
    </p:spTree>
    <p:extLst>
      <p:ext uri="{BB962C8B-B14F-4D97-AF65-F5344CB8AC3E}">
        <p14:creationId xmlns:p14="http://schemas.microsoft.com/office/powerpoint/2010/main" val="2948599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structure may exist in your data source already... That’s a good place to start, but don’t rely on that as the final approach. Explore some other relationships and the best way to do that is to describe those relationships in real words.</a:t>
            </a:r>
          </a:p>
        </p:txBody>
      </p:sp>
      <p:sp>
        <p:nvSpPr>
          <p:cNvPr id="4" name="Slide Number Placeholder 3"/>
          <p:cNvSpPr>
            <a:spLocks noGrp="1"/>
          </p:cNvSpPr>
          <p:nvPr>
            <p:ph type="sldNum" sz="quarter" idx="10"/>
          </p:nvPr>
        </p:nvSpPr>
        <p:spPr/>
        <p:txBody>
          <a:bodyPr/>
          <a:lstStyle/>
          <a:p>
            <a:fld id="{38798A76-BA63-44D8-9B7F-D5EB5D087929}" type="slidenum">
              <a:rPr lang="en-US" smtClean="0"/>
              <a:t>29</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Incidentally,</a:t>
            </a:r>
            <a:r>
              <a:rPr lang="en-US" baseline="0" dirty="0" smtClean="0"/>
              <a:t> here you can see the Paul Ryan didn’t say any “facts” during the VP debate.  (Just kidding!) </a:t>
            </a:r>
          </a:p>
        </p:txBody>
      </p:sp>
      <p:sp>
        <p:nvSpPr>
          <p:cNvPr id="4" name="Slide Number Placeholder 3"/>
          <p:cNvSpPr>
            <a:spLocks noGrp="1"/>
          </p:cNvSpPr>
          <p:nvPr>
            <p:ph type="sldNum" sz="quarter" idx="10"/>
          </p:nvPr>
        </p:nvSpPr>
        <p:spPr/>
        <p:txBody>
          <a:bodyPr/>
          <a:lstStyle/>
          <a:p>
            <a:fld id="{38798A76-BA63-44D8-9B7F-D5EB5D087929}" type="slidenum">
              <a:rPr lang="en-US" smtClean="0"/>
              <a:t>30</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Something like this... Okay? That’s awful.</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a:t>
            </a:fld>
            <a:endParaRPr lang="en-US" dirty="0"/>
          </a:p>
        </p:txBody>
      </p:sp>
    </p:spTree>
    <p:extLst>
      <p:ext uri="{BB962C8B-B14F-4D97-AF65-F5344CB8AC3E}">
        <p14:creationId xmlns:p14="http://schemas.microsoft.com/office/powerpoint/2010/main" val="3724908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Very similar to relationships are patterns. Sort it out.</a:t>
            </a:r>
            <a:r>
              <a:rPr lang="en-US" baseline="0" dirty="0" smtClean="0"/>
              <a:t> You can do this in your tools, or you can sketch or mock it up on paper. </a:t>
            </a:r>
            <a:endParaRPr lang="en-US" dirty="0" smtClean="0"/>
          </a:p>
        </p:txBody>
      </p:sp>
      <p:sp>
        <p:nvSpPr>
          <p:cNvPr id="4" name="Slide Number Placeholder 3"/>
          <p:cNvSpPr>
            <a:spLocks noGrp="1"/>
          </p:cNvSpPr>
          <p:nvPr>
            <p:ph type="sldNum" sz="quarter" idx="10"/>
          </p:nvPr>
        </p:nvSpPr>
        <p:spPr/>
        <p:txBody>
          <a:bodyPr/>
          <a:lstStyle/>
          <a:p>
            <a:fld id="{38798A76-BA63-44D8-9B7F-D5EB5D087929}" type="slidenum">
              <a:rPr lang="en-US" smtClean="0"/>
              <a:t>31</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recently adopted the “jar of whimsy” at</a:t>
            </a:r>
            <a:r>
              <a:rPr lang="en-US" baseline="0" dirty="0" smtClean="0"/>
              <a:t> Periscopic. This is an exercise in finding patterns. We create a jar of random stuff – things you find in your pocket or desk drawer – then we dump out the contents and ask someone to group the pieces in ways that make sense to them.</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32</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r>
              <a:rPr lang="en-US" baseline="0" dirty="0" smtClean="0"/>
              <a:t> let’s look at these random, disparate items from our jar. Think about how you’d like to group them. I’ll give you a minute.</a:t>
            </a:r>
          </a:p>
          <a:p>
            <a:r>
              <a:rPr lang="en-US" baseline="0" dirty="0" smtClean="0"/>
              <a:t>Now I can just about guarantee that everyone in the room has a different way of grouping.</a:t>
            </a:r>
          </a:p>
        </p:txBody>
      </p:sp>
      <p:sp>
        <p:nvSpPr>
          <p:cNvPr id="4" name="Slide Number Placeholder 3"/>
          <p:cNvSpPr>
            <a:spLocks noGrp="1"/>
          </p:cNvSpPr>
          <p:nvPr>
            <p:ph type="sldNum" sz="quarter" idx="10"/>
          </p:nvPr>
        </p:nvSpPr>
        <p:spPr/>
        <p:txBody>
          <a:bodyPr/>
          <a:lstStyle/>
          <a:p>
            <a:fld id="{38798A76-BA63-44D8-9B7F-D5EB5D087929}" type="slidenum">
              <a:rPr lang="en-US" smtClean="0"/>
              <a:t>33</a:t>
            </a:fld>
            <a:endParaRPr lang="en-US" dirty="0"/>
          </a:p>
        </p:txBody>
      </p:sp>
    </p:spTree>
    <p:extLst>
      <p:ext uri="{BB962C8B-B14F-4D97-AF65-F5344CB8AC3E}">
        <p14:creationId xmlns:p14="http://schemas.microsoft.com/office/powerpoint/2010/main" val="294859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our Lead Programmer, Brett, came up with. He made a bar chart or histogram</a:t>
            </a:r>
            <a:r>
              <a:rPr lang="en-US" baseline="0" dirty="0" smtClean="0"/>
              <a:t> of sorts... The x axis is how old the item is (or could be), and the y axis is how fleeting or permanent the object is. </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34</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 one</a:t>
            </a:r>
            <a:r>
              <a:rPr lang="en-US" baseline="0" dirty="0" smtClean="0"/>
              <a:t> of our designers, sorted this way. He called it the “Personality of Objects.” So he had the “peace keeping” objects... The ones that held things together and did no harm. The “victims” or the ones that would be destroyed by their own utility. And so on.... His sorting was more qualitative, as you’d expect from a designer. Brett, the programmer, opted for something canonical... A continuum that could serve any object presented. Obviously the mind of a programmer who needs to accommodate the unexpected. </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35</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focusing on just one allows you to see the essential</a:t>
            </a:r>
            <a:r>
              <a:rPr lang="en-US" baseline="0" dirty="0" smtClean="0"/>
              <a:t> relationships. You don’t need to overwhelm the viewer with everything at once.</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36</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Stanford’s Dissertation Browser. It’s basically a network, but THANKFULLY they</a:t>
            </a:r>
            <a:r>
              <a:rPr lang="en-US" baseline="0" dirty="0" smtClean="0"/>
              <a:t> didn’t draw a network diagram. Instead, you click on an area of study, such as </a:t>
            </a:r>
            <a:r>
              <a:rPr lang="en-US" baseline="0" dirty="0" err="1" smtClean="0"/>
              <a:t>CompSci</a:t>
            </a:r>
            <a:r>
              <a:rPr lang="en-US" baseline="0" dirty="0" smtClean="0"/>
              <a:t> in this example, and it shows how closely related that corpus of dissertations is to other areas. Here, you can see that </a:t>
            </a:r>
            <a:r>
              <a:rPr lang="en-US" baseline="0" dirty="0" err="1" smtClean="0"/>
              <a:t>compsci</a:t>
            </a:r>
            <a:r>
              <a:rPr lang="en-US" baseline="0" dirty="0" smtClean="0"/>
              <a:t> also gets tied in with a bunch of engineering, but also some chemistry, philosophy, etc.</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37</a:t>
            </a:fld>
            <a:endParaRPr lang="en-US"/>
          </a:p>
        </p:txBody>
      </p:sp>
    </p:spTree>
    <p:extLst>
      <p:ext uri="{BB962C8B-B14F-4D97-AF65-F5344CB8AC3E}">
        <p14:creationId xmlns:p14="http://schemas.microsoft.com/office/powerpoint/2010/main" val="2538454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click on biochemistry,</a:t>
            </a:r>
            <a:r>
              <a:rPr lang="en-US" baseline="0" dirty="0" smtClean="0"/>
              <a:t> I can see that it’s related to many other fields – the life sciences, but also natural sciences and engineering.</a:t>
            </a:r>
          </a:p>
          <a:p>
            <a:r>
              <a:rPr lang="en-US" baseline="0" dirty="0" smtClean="0"/>
              <a:t>This is a great example of how interaction can allow you to focus on one thing at a time.</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38</a:t>
            </a:fld>
            <a:endParaRPr lang="en-US"/>
          </a:p>
        </p:txBody>
      </p:sp>
    </p:spTree>
    <p:extLst>
      <p:ext uri="{BB962C8B-B14F-4D97-AF65-F5344CB8AC3E}">
        <p14:creationId xmlns:p14="http://schemas.microsoft.com/office/powerpoint/2010/main" val="1811400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a:t>
            </a:r>
            <a:r>
              <a:rPr lang="en-US" baseline="0" dirty="0" smtClean="0"/>
              <a:t> to the topic of “one,” i</a:t>
            </a:r>
            <a:r>
              <a:rPr lang="en-US" dirty="0" smtClean="0"/>
              <a:t>f you feel like you can’t make sense of the full breadth of data in</a:t>
            </a:r>
            <a:r>
              <a:rPr lang="en-US" baseline="0" dirty="0" smtClean="0"/>
              <a:t> front of you, take a portion of related data and mock that up.</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39</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this simple chart. I still don’t know what</a:t>
            </a:r>
            <a:r>
              <a:rPr lang="en-US" baseline="0" dirty="0" smtClean="0"/>
              <a:t> to call it. It’s something we created for a project a few years ago. It’s essentially a </a:t>
            </a:r>
            <a:r>
              <a:rPr lang="en-US" baseline="0" dirty="0" err="1" smtClean="0"/>
              <a:t>treemap</a:t>
            </a:r>
            <a:r>
              <a:rPr lang="en-US" baseline="0" dirty="0" smtClean="0"/>
              <a:t> with an overlay. It’s a little unique in that the second tier of data is related to each other. Let me show you what I mean. The first tier is how did this congress member vote on the issues: So Yes, No, or Didn’t vote. Okay, so that’s a simple </a:t>
            </a:r>
            <a:r>
              <a:rPr lang="en-US" baseline="0" dirty="0" err="1" smtClean="0"/>
              <a:t>treemap</a:t>
            </a:r>
            <a:r>
              <a:rPr lang="en-US" baseline="0" dirty="0" smtClean="0"/>
              <a:t>. But the second tier is “did they vote with their party.” Now the unique part is that you can only vote with your party if you’re voting yes or no. </a:t>
            </a:r>
          </a:p>
          <a:p>
            <a:r>
              <a:rPr lang="en-US" baseline="0" dirty="0" smtClean="0"/>
              <a:t>So we can just butt those second tier portions up against each other, so you can easily see how much someone is voting with their party, and how they voted outside of that. So this is a unique </a:t>
            </a:r>
            <a:r>
              <a:rPr lang="en-US" baseline="0" dirty="0" err="1" smtClean="0"/>
              <a:t>treemap</a:t>
            </a:r>
            <a:r>
              <a:rPr lang="en-US" baseline="0" dirty="0" smtClean="0"/>
              <a:t> case... You can’t use it for everything.</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40</a:t>
            </a:fld>
            <a:endParaRPr lang="en-US"/>
          </a:p>
        </p:txBody>
      </p:sp>
    </p:spTree>
    <p:extLst>
      <p:ext uri="{BB962C8B-B14F-4D97-AF65-F5344CB8AC3E}">
        <p14:creationId xmlns:p14="http://schemas.microsoft.com/office/powerpoint/2010/main" val="197758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yes, we have</a:t>
            </a:r>
            <a:r>
              <a:rPr lang="en-US" baseline="0" dirty="0" smtClean="0"/>
              <a:t> nice diagrams like this. (ER diagram)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this is the way we’ve learned to “see” data. In tables. In rows. In diagrams. In cryptic ways.</a:t>
            </a:r>
          </a:p>
        </p:txBody>
      </p:sp>
      <p:sp>
        <p:nvSpPr>
          <p:cNvPr id="4" name="Slide Number Placeholder 3"/>
          <p:cNvSpPr>
            <a:spLocks noGrp="1"/>
          </p:cNvSpPr>
          <p:nvPr>
            <p:ph type="sldNum" sz="quarter" idx="10"/>
          </p:nvPr>
        </p:nvSpPr>
        <p:spPr/>
        <p:txBody>
          <a:bodyPr/>
          <a:lstStyle/>
          <a:p>
            <a:fld id="{38798A76-BA63-44D8-9B7F-D5EB5D087929}" type="slidenum">
              <a:rPr lang="en-US" smtClean="0"/>
              <a:t>5</a:t>
            </a:fld>
            <a:endParaRPr lang="en-US" dirty="0"/>
          </a:p>
        </p:txBody>
      </p:sp>
    </p:spTree>
    <p:extLst>
      <p:ext uri="{BB962C8B-B14F-4D97-AF65-F5344CB8AC3E}">
        <p14:creationId xmlns:p14="http://schemas.microsoft.com/office/powerpoint/2010/main" val="3957959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was a very tiny,</a:t>
            </a:r>
            <a:r>
              <a:rPr lang="en-US" baseline="0" dirty="0" smtClean="0"/>
              <a:t> basic chart, but look at all the work that went to get there. Okay, this stuff on the left.... I have no idea what’s going on there. Then at the bottom there’s a progression to something sane. Then at the right is basically where I realized there are no votes and yes votes and they have this overlap of party data.</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41</a:t>
            </a:fld>
            <a:endParaRPr lang="en-US"/>
          </a:p>
        </p:txBody>
      </p:sp>
    </p:spTree>
    <p:extLst>
      <p:ext uri="{BB962C8B-B14F-4D97-AF65-F5344CB8AC3E}">
        <p14:creationId xmlns:p14="http://schemas.microsoft.com/office/powerpoint/2010/main" val="1977582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usually never done. I still want to revisit almost every project</a:t>
            </a:r>
            <a:r>
              <a:rPr lang="en-US" baseline="0" dirty="0" smtClean="0"/>
              <a:t> we’ve worked on. The first solution is usually not the best one, so you need to refine. Solicit critique from others. At Periscopic, our Data Scientist, Andrew has to present his work to the team from very nascent stages and through the conversation, it helps guide the next iteration of his work.</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42</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This isn't the chart it wants to be. I’m not going to name names on this one.</a:t>
            </a:r>
            <a:r>
              <a:rPr lang="en-US" baseline="0" dirty="0" smtClean="0"/>
              <a:t> I found this online a few months ago. It’s beautiful in its ambition. You can see he’s using overlapping pie charts to show income related to test scores (I think... I cut off the color legend... It doesn’t really matter what it’s showing). And it looks like a compelling sketch, but then you realize that since large portions of the pie charts are occluded, so you sometimes have no way of knowing if the orange section is 25% or 65%</a:t>
            </a:r>
            <a:r>
              <a:rPr lang="en-US" dirty="0" smtClean="0"/>
              <a:t>. Make it the chart it wants to be. It clearly</a:t>
            </a:r>
            <a:r>
              <a:rPr lang="en-US" baseline="0" dirty="0" smtClean="0"/>
              <a:t> doesn’t work, no matter how valiant. So, refine it.</a:t>
            </a:r>
          </a:p>
          <a:p>
            <a:pPr marL="0" indent="0">
              <a:buNone/>
            </a:pPr>
            <a:r>
              <a:rPr lang="en-US" baseline="0" dirty="0" smtClean="0"/>
              <a:t>What I think happened was that he threw some data into Tableau and plotted pie charts and it spit out this, and thinking “well, this looks like nothing before it,” he fell in love with it. Sometimes you fall in love with ridiculous things. Seek validation from others.</a:t>
            </a:r>
            <a:endParaRPr lang="en-US" dirty="0" smtClean="0"/>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43</a:t>
            </a:fld>
            <a:endParaRPr lang="en-US"/>
          </a:p>
        </p:txBody>
      </p:sp>
    </p:spTree>
    <p:extLst>
      <p:ext uri="{BB962C8B-B14F-4D97-AF65-F5344CB8AC3E}">
        <p14:creationId xmlns:p14="http://schemas.microsoft.com/office/powerpoint/2010/main" val="3021653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afraid</a:t>
            </a:r>
            <a:r>
              <a:rPr lang="en-US" baseline="0" dirty="0" smtClean="0"/>
              <a:t> to get literal. I normally hate going down that path, but sometimes it makes the most sense.</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44</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again with the polar bears! We got some polar bear GPS data for our project. This is data over the course of 2 years. So here I dump it into Tableau and get this literal spatial representation.</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45</a:t>
            </a:fld>
            <a:endParaRPr lang="en-US"/>
          </a:p>
        </p:txBody>
      </p:sp>
    </p:spTree>
    <p:extLst>
      <p:ext uri="{BB962C8B-B14F-4D97-AF65-F5344CB8AC3E}">
        <p14:creationId xmlns:p14="http://schemas.microsoft.com/office/powerpoint/2010/main" val="1554898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of course</a:t>
            </a:r>
            <a:r>
              <a:rPr lang="en-US" baseline="0" dirty="0" smtClean="0"/>
              <a:t> we can add to that view to add some intelligence. Here the color represents the different years. So you can see in 2000, the bears didn’t venture very far, but they really went nuts in 2001.</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46</a:t>
            </a:fld>
            <a:endParaRPr lang="en-US"/>
          </a:p>
        </p:txBody>
      </p:sp>
    </p:spTree>
    <p:extLst>
      <p:ext uri="{BB962C8B-B14F-4D97-AF65-F5344CB8AC3E}">
        <p14:creationId xmlns:p14="http://schemas.microsoft.com/office/powerpoint/2010/main" val="1554898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a step further and getting more into the mindset and the life of the bear, we</a:t>
            </a:r>
            <a:r>
              <a:rPr lang="en-US" baseline="0" dirty="0" smtClean="0"/>
              <a:t> color coded by how far the bear travelled each day. So the more ground they covered, they went into the red zone. Now this could be used to show how bears really have to chase the ice in order to eat.</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47</a:t>
            </a:fld>
            <a:endParaRPr lang="en-US"/>
          </a:p>
        </p:txBody>
      </p:sp>
    </p:spTree>
    <p:extLst>
      <p:ext uri="{BB962C8B-B14F-4D97-AF65-F5344CB8AC3E}">
        <p14:creationId xmlns:p14="http://schemas.microsoft.com/office/powerpoint/2010/main" val="1554898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to literal,</a:t>
            </a:r>
            <a:r>
              <a:rPr lang="en-US" baseline="0" dirty="0" smtClean="0"/>
              <a:t> but not quite is the concept of a metaphor. People like to have familiar things to steady themselves, or situate themselves. That’s why metaphor can be so powerful for data viz.</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48</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project we did called </a:t>
            </a:r>
            <a:r>
              <a:rPr lang="en-US" dirty="0" err="1" smtClean="0"/>
              <a:t>VoteEasy</a:t>
            </a:r>
            <a:r>
              <a:rPr lang="en-US" dirty="0" smtClean="0"/>
              <a:t>, it’s like Match.com for political</a:t>
            </a:r>
            <a:r>
              <a:rPr lang="en-US" baseline="0" dirty="0" smtClean="0"/>
              <a:t> candidates. It uses the metaphor of political yard signs to signify someone’s similarity to you. To find a metaphor, think about what your data is actually enabling in the real world. A good way to get into this is to w</a:t>
            </a:r>
            <a:r>
              <a:rPr lang="en-US" dirty="0" smtClean="0"/>
              <a:t>atc</a:t>
            </a:r>
            <a:r>
              <a:rPr lang="en-US" baseline="0" dirty="0" smtClean="0"/>
              <a:t>h Hans </a:t>
            </a:r>
            <a:r>
              <a:rPr lang="en-US" baseline="0" dirty="0" err="1" smtClean="0"/>
              <a:t>Rosling</a:t>
            </a:r>
            <a:r>
              <a:rPr lang="en-US" baseline="0" dirty="0" smtClean="0"/>
              <a:t> talks. He’s the king of metaphor and data storytelling. </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49</a:t>
            </a:fld>
            <a:endParaRPr lang="en-US"/>
          </a:p>
        </p:txBody>
      </p:sp>
    </p:spTree>
    <p:extLst>
      <p:ext uri="{BB962C8B-B14F-4D97-AF65-F5344CB8AC3E}">
        <p14:creationId xmlns:p14="http://schemas.microsoft.com/office/powerpoint/2010/main" val="1554898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there’s so much more. This is just a high level look.</a:t>
            </a:r>
            <a:r>
              <a:rPr lang="en-US" baseline="0" dirty="0" smtClean="0"/>
              <a:t> Some quick notes to finish off.</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50</a:t>
            </a:fld>
            <a:endParaRPr lang="en-US"/>
          </a:p>
        </p:txBody>
      </p:sp>
    </p:spTree>
    <p:extLst>
      <p:ext uri="{BB962C8B-B14F-4D97-AF65-F5344CB8AC3E}">
        <p14:creationId xmlns:p14="http://schemas.microsoft.com/office/powerpoint/2010/main" val="309149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I’d say it equals</a:t>
            </a:r>
            <a:r>
              <a:rPr lang="en-US" baseline="0" dirty="0" smtClean="0"/>
              <a:t> this. Far removed from what we’re actually *doing*.</a:t>
            </a:r>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6</a:t>
            </a:fld>
            <a:endParaRPr lang="en-US" dirty="0"/>
          </a:p>
        </p:txBody>
      </p:sp>
    </p:spTree>
    <p:extLst>
      <p:ext uri="{BB962C8B-B14F-4D97-AF65-F5344CB8AC3E}">
        <p14:creationId xmlns:p14="http://schemas.microsoft.com/office/powerpoint/2010/main" val="3343806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Keep a file of inspiration. Now this can be anything from other data visualizations, or just patterns you see in the wild, artwork,</a:t>
            </a:r>
            <a:r>
              <a:rPr lang="en-US" baseline="0" dirty="0" smtClean="0"/>
              <a:t> color schemes, and so on. </a:t>
            </a:r>
            <a:endParaRPr lang="en-US" dirty="0" smtClean="0"/>
          </a:p>
          <a:p>
            <a:r>
              <a:rPr lang="en-US" baseline="0" dirty="0" smtClean="0"/>
              <a:t>At Periscopic we keep a few </a:t>
            </a:r>
            <a:r>
              <a:rPr lang="en-US" baseline="0" dirty="0" err="1" smtClean="0"/>
              <a:t>Pinterest</a:t>
            </a:r>
            <a:r>
              <a:rPr lang="en-US" baseline="0" dirty="0" smtClean="0"/>
              <a:t> boards to capture these things. This is incredibly useful when you feel stuck.</a:t>
            </a:r>
          </a:p>
          <a:p>
            <a:endParaRPr lang="en-US" baseline="0" dirty="0" smtClean="0"/>
          </a:p>
          <a:p>
            <a:r>
              <a:rPr lang="en-US" dirty="0" smtClean="0"/>
              <a:t>http://pinterest.com/Periscopic/</a:t>
            </a:r>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51</a:t>
            </a:fld>
            <a:endParaRPr lang="en-US"/>
          </a:p>
        </p:txBody>
      </p:sp>
    </p:spTree>
    <p:extLst>
      <p:ext uri="{BB962C8B-B14F-4D97-AF65-F5344CB8AC3E}">
        <p14:creationId xmlns:p14="http://schemas.microsoft.com/office/powerpoint/2010/main" val="1554898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Keep a sketchbook. Even</a:t>
            </a:r>
            <a:r>
              <a:rPr lang="en-US" baseline="0" dirty="0" smtClean="0"/>
              <a:t> if you hate to draw. You don’t have to show anybody. Use a good quality paper and high quality pens, markers or whatever you choose.</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52</a:t>
            </a:fld>
            <a:endParaRPr lang="en-US"/>
          </a:p>
        </p:txBody>
      </p:sp>
    </p:spTree>
    <p:extLst>
      <p:ext uri="{BB962C8B-B14F-4D97-AF65-F5344CB8AC3E}">
        <p14:creationId xmlns:p14="http://schemas.microsoft.com/office/powerpoint/2010/main" val="1554898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Thanks. Please hit me up on twitter if you want to chat further. </a:t>
            </a:r>
          </a:p>
          <a:p>
            <a:r>
              <a:rPr lang="en-US" dirty="0" smtClean="0"/>
              <a:t>By</a:t>
            </a:r>
            <a:r>
              <a:rPr lang="en-US" baseline="0" dirty="0" smtClean="0"/>
              <a:t> the way, for all of you who downloaded this and made it this far, you get the bonus of finding out that this is my 5 year old, the one I reference in the “kids dying” chart. You can see he’s alive, healthy, and loves </a:t>
            </a:r>
            <a:r>
              <a:rPr lang="en-US" baseline="0" dirty="0" err="1" smtClean="0"/>
              <a:t>dataviz</a:t>
            </a:r>
            <a:r>
              <a:rPr lang="en-US" baseline="0" dirty="0" smtClean="0"/>
              <a:t>!  </a:t>
            </a:r>
            <a:r>
              <a:rPr lang="en-US" baseline="0" dirty="0" smtClean="0">
                <a:sym typeface="Wingdings" pitchFamily="2" charset="2"/>
              </a:rPr>
              <a:t></a:t>
            </a:r>
          </a:p>
          <a:p>
            <a:r>
              <a:rPr lang="en-US" dirty="0" smtClean="0"/>
              <a:t>Actually, if you made it this far, tweet or email me the phrase “I see data” and I’ll send you a special something.</a:t>
            </a:r>
          </a:p>
          <a:p>
            <a:endParaRPr lang="en-US" dirty="0" smtClean="0"/>
          </a:p>
          <a:p>
            <a:r>
              <a:rPr lang="en-US" dirty="0" smtClean="0"/>
              <a:t>@</a:t>
            </a:r>
            <a:r>
              <a:rPr lang="en-US" dirty="0" err="1" smtClean="0"/>
              <a:t>krees</a:t>
            </a:r>
            <a:r>
              <a:rPr lang="en-US" dirty="0" smtClean="0"/>
              <a:t> on Twitter or kim@periscopic.com</a:t>
            </a:r>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53</a:t>
            </a:fld>
            <a:endParaRPr lang="en-US" dirty="0"/>
          </a:p>
        </p:txBody>
      </p:sp>
    </p:spTree>
    <p:extLst>
      <p:ext uri="{BB962C8B-B14F-4D97-AF65-F5344CB8AC3E}">
        <p14:creationId xmlns:p14="http://schemas.microsoft.com/office/powerpoint/2010/main" val="84092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 do we wrap our heads</a:t>
            </a:r>
            <a:r>
              <a:rPr lang="en-US" baseline="0" dirty="0" smtClean="0"/>
              <a:t> around what data ACTUALLY looks like? </a:t>
            </a:r>
            <a:r>
              <a:rPr lang="en-US" dirty="0" smtClean="0"/>
              <a:t>How do we make that transition?</a:t>
            </a:r>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7</a:t>
            </a:fld>
            <a:endParaRPr lang="en-US" dirty="0"/>
          </a:p>
        </p:txBody>
      </p:sp>
    </p:spTree>
    <p:extLst>
      <p:ext uri="{BB962C8B-B14F-4D97-AF65-F5344CB8AC3E}">
        <p14:creationId xmlns:p14="http://schemas.microsoft.com/office/powerpoint/2010/main" val="309149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is obvious... Choose a tool and throw</a:t>
            </a:r>
            <a:r>
              <a:rPr lang="en-US" baseline="0" dirty="0" smtClean="0"/>
              <a:t> your data into it. I prefer Tableau because it’s quick and dirty... I don’t program much anymore, so this keeps me from getting stymied by syntax. It’s pretty flexible and usually gives me some quick insights. It lets me see the SHAPE of the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8</a:t>
            </a:fld>
            <a:endParaRPr lang="en-US" dirty="0"/>
          </a:p>
        </p:txBody>
      </p:sp>
    </p:spTree>
    <p:extLst>
      <p:ext uri="{BB962C8B-B14F-4D97-AF65-F5344CB8AC3E}">
        <p14:creationId xmlns:p14="http://schemas.microsoft.com/office/powerpoint/2010/main" val="309149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Data Scientist</a:t>
            </a:r>
            <a:r>
              <a:rPr lang="en-US" baseline="0" dirty="0" smtClean="0"/>
              <a:t>, Andrew, also likes R, Python, and D3. You get the richness of Tableau, but also the flexibility of programming custom stuff into your visualizations including motion. </a:t>
            </a:r>
            <a:r>
              <a:rPr lang="en-US" dirty="0" smtClean="0"/>
              <a:t>Then there</a:t>
            </a:r>
            <a:r>
              <a:rPr lang="en-US" baseline="0" dirty="0" smtClean="0"/>
              <a:t> are always specialized tools such as Gephi, Processing, </a:t>
            </a:r>
            <a:r>
              <a:rPr lang="en-US" baseline="0" dirty="0" err="1" smtClean="0"/>
              <a:t>etc</a:t>
            </a:r>
            <a:r>
              <a:rPr lang="en-US" baseline="0" dirty="0" smtClean="0"/>
              <a:t>, .... For networks and other specialized datasets.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not going to spend any time on these tools because you’re all smart people. You can download them and figure them out if you haven’t done so already.</a:t>
            </a:r>
          </a:p>
        </p:txBody>
      </p:sp>
      <p:sp>
        <p:nvSpPr>
          <p:cNvPr id="4" name="Slide Number Placeholder 3"/>
          <p:cNvSpPr>
            <a:spLocks noGrp="1"/>
          </p:cNvSpPr>
          <p:nvPr>
            <p:ph type="sldNum" sz="quarter" idx="10"/>
          </p:nvPr>
        </p:nvSpPr>
        <p:spPr/>
        <p:txBody>
          <a:bodyPr/>
          <a:lstStyle/>
          <a:p>
            <a:fld id="{38798A76-BA63-44D8-9B7F-D5EB5D087929}" type="slidenum">
              <a:rPr lang="en-US" smtClean="0"/>
              <a:t>9</a:t>
            </a:fld>
            <a:endParaRPr lang="en-US" dirty="0"/>
          </a:p>
        </p:txBody>
      </p:sp>
    </p:spTree>
    <p:extLst>
      <p:ext uri="{BB962C8B-B14F-4D97-AF65-F5344CB8AC3E}">
        <p14:creationId xmlns:p14="http://schemas.microsoft.com/office/powerpoint/2010/main" val="309149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usually spend about a day just</a:t>
            </a:r>
            <a:r>
              <a:rPr lang="en-US" baseline="0" dirty="0" smtClean="0"/>
              <a:t> tossing things about in Tableau, and there’s a point where you get a little overwhelmed. </a:t>
            </a:r>
            <a:r>
              <a:rPr lang="en-US" dirty="0" smtClean="0"/>
              <a:t>You </a:t>
            </a:r>
            <a:r>
              <a:rPr lang="en-US" baseline="0" dirty="0" smtClean="0"/>
              <a:t>should take a step back. You’ve been heads down in the weeds of data for awhile, so you’ll need to get a new perspective on it.</a:t>
            </a:r>
          </a:p>
          <a:p>
            <a:endParaRPr lang="en-US" baseline="0" dirty="0" smtClean="0"/>
          </a:p>
          <a:p>
            <a:r>
              <a:rPr lang="en-US" baseline="0" dirty="0" smtClean="0"/>
              <a:t>So, using one of those tools I just mentioned, you can leave the room right now and do pretty well by making charts and graphs. But if you want to do cool </a:t>
            </a:r>
            <a:r>
              <a:rPr lang="en-US" baseline="0" dirty="0" err="1" smtClean="0"/>
              <a:t>viz</a:t>
            </a:r>
            <a:r>
              <a:rPr lang="en-US" baseline="0" dirty="0" smtClean="0"/>
              <a:t> stuff... You need to do all the rest of the stuff I’m going to talk about. This is where the magic and the hard work happens. It’s unthinking yourself out of those weeds of data.</a:t>
            </a:r>
            <a:endParaRPr lang="en-US" dirty="0"/>
          </a:p>
        </p:txBody>
      </p:sp>
      <p:sp>
        <p:nvSpPr>
          <p:cNvPr id="4" name="Slide Number Placeholder 3"/>
          <p:cNvSpPr>
            <a:spLocks noGrp="1"/>
          </p:cNvSpPr>
          <p:nvPr>
            <p:ph type="sldNum" sz="quarter" idx="10"/>
          </p:nvPr>
        </p:nvSpPr>
        <p:spPr/>
        <p:txBody>
          <a:bodyPr/>
          <a:lstStyle/>
          <a:p>
            <a:fld id="{38798A76-BA63-44D8-9B7F-D5EB5D087929}" type="slidenum">
              <a:rPr lang="en-US" smtClean="0"/>
              <a:t>10</a:t>
            </a:fld>
            <a:endParaRPr lang="en-US"/>
          </a:p>
        </p:txBody>
      </p:sp>
    </p:spTree>
    <p:extLst>
      <p:ext uri="{BB962C8B-B14F-4D97-AF65-F5344CB8AC3E}">
        <p14:creationId xmlns:p14="http://schemas.microsoft.com/office/powerpoint/2010/main" val="309149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6C55A-3C32-4B4E-A512-4891AEE8AB74}" type="datetimeFigureOut">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78753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6C55A-3C32-4B4E-A512-4891AEE8AB74}" type="datetimeFigureOut">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41429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6C55A-3C32-4B4E-A512-4891AEE8AB74}" type="datetimeFigureOut">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61896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6C55A-3C32-4B4E-A512-4891AEE8AB74}" type="datetimeFigureOut">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206187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6C55A-3C32-4B4E-A512-4891AEE8AB74}" type="datetimeFigureOut">
              <a:rPr lang="en-US" smtClean="0"/>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336960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6C55A-3C32-4B4E-A512-4891AEE8AB74}" type="datetimeFigureOut">
              <a:rPr lang="en-US" smtClean="0"/>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197787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6C55A-3C32-4B4E-A512-4891AEE8AB74}" type="datetimeFigureOut">
              <a:rPr lang="en-US" smtClean="0"/>
              <a:t>10/29/2012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407546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6C55A-3C32-4B4E-A512-4891AEE8AB74}" type="datetimeFigureOut">
              <a:rPr lang="en-US" smtClean="0"/>
              <a:t>10/29/2012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318956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6C55A-3C32-4B4E-A512-4891AEE8AB74}" type="datetimeFigureOut">
              <a:rPr lang="en-US" smtClean="0"/>
              <a:t>10/29/2012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173528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6C55A-3C32-4B4E-A512-4891AEE8AB74}" type="datetimeFigureOut">
              <a:rPr lang="en-US" smtClean="0"/>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144297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6C55A-3C32-4B4E-A512-4891AEE8AB74}" type="datetimeFigureOut">
              <a:rPr lang="en-US" smtClean="0"/>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1A127-02F9-435C-87D1-78E260E37A3B}" type="slidenum">
              <a:rPr lang="en-US" smtClean="0"/>
              <a:t>‹#›</a:t>
            </a:fld>
            <a:endParaRPr lang="en-US"/>
          </a:p>
        </p:txBody>
      </p:sp>
    </p:spTree>
    <p:extLst>
      <p:ext uri="{BB962C8B-B14F-4D97-AF65-F5344CB8AC3E}">
        <p14:creationId xmlns:p14="http://schemas.microsoft.com/office/powerpoint/2010/main" val="173761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56C55A-3C32-4B4E-A512-4891AEE8AB74}" type="datetimeFigureOut">
              <a:rPr lang="en-US" smtClean="0"/>
              <a:t>10/29/2012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81A127-02F9-435C-87D1-78E260E37A3B}" type="slidenum">
              <a:rPr lang="en-US" smtClean="0"/>
              <a:t>‹#›</a:t>
            </a:fld>
            <a:endParaRPr lang="en-US"/>
          </a:p>
        </p:txBody>
      </p:sp>
    </p:spTree>
    <p:extLst>
      <p:ext uri="{BB962C8B-B14F-4D97-AF65-F5344CB8AC3E}">
        <p14:creationId xmlns:p14="http://schemas.microsoft.com/office/powerpoint/2010/main" val="2321401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gephi.org/" TargetMode="External"/><Relationship Id="rId13" Type="http://schemas.openxmlformats.org/officeDocument/2006/relationships/hyperlink" Target="http://datavisualization.ch/tools/selected-tools/" TargetMode="External"/><Relationship Id="rId3" Type="http://schemas.openxmlformats.org/officeDocument/2006/relationships/hyperlink" Target="http://tableausoftware.com/products/public" TargetMode="External"/><Relationship Id="rId7" Type="http://schemas.openxmlformats.org/officeDocument/2006/relationships/hyperlink" Target="http://www.google.com/fusiontables/Home/" TargetMode="External"/><Relationship Id="rId12" Type="http://schemas.openxmlformats.org/officeDocument/2006/relationships/hyperlink" Target="http://spotfire.tibco.com/" TargetMode="External"/><Relationship Id="rId2" Type="http://schemas.openxmlformats.org/officeDocument/2006/relationships/hyperlink" Target="http://tableausoftware.com/" TargetMode="External"/><Relationship Id="rId1" Type="http://schemas.openxmlformats.org/officeDocument/2006/relationships/slideLayout" Target="../slideLayouts/slideLayout2.xml"/><Relationship Id="rId6" Type="http://schemas.openxmlformats.org/officeDocument/2006/relationships/hyperlink" Target="http://d3js.org/" TargetMode="External"/><Relationship Id="rId11" Type="http://schemas.openxmlformats.org/officeDocument/2006/relationships/hyperlink" Target="http://www.platfora.com/" TargetMode="External"/><Relationship Id="rId5" Type="http://schemas.openxmlformats.org/officeDocument/2006/relationships/hyperlink" Target="http://www.python.org/" TargetMode="External"/><Relationship Id="rId10" Type="http://schemas.openxmlformats.org/officeDocument/2006/relationships/hyperlink" Target="http://www.densitydesign.org/research/fineo/" TargetMode="External"/><Relationship Id="rId4" Type="http://schemas.openxmlformats.org/officeDocument/2006/relationships/hyperlink" Target="http://www.r-project.org/" TargetMode="External"/><Relationship Id="rId9" Type="http://schemas.openxmlformats.org/officeDocument/2006/relationships/hyperlink" Target="http://processing.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361950"/>
            <a:ext cx="4745851" cy="4247317"/>
          </a:xfrm>
          <a:prstGeom prst="rect">
            <a:avLst/>
          </a:prstGeom>
          <a:noFill/>
        </p:spPr>
        <p:txBody>
          <a:bodyPr wrap="none" rtlCol="0">
            <a:spAutoFit/>
          </a:bodyPr>
          <a:lstStyle/>
          <a:p>
            <a:r>
              <a:rPr lang="en-US" dirty="0" smtClean="0">
                <a:latin typeface="Avenir LT Std 65 Medium" pitchFamily="34" charset="0"/>
              </a:rPr>
              <a:t>Here’s the list of tools I promised:</a:t>
            </a:r>
          </a:p>
          <a:p>
            <a:endParaRPr lang="en-US" dirty="0" smtClean="0">
              <a:latin typeface="Avenir LT Std 65 Medium" pitchFamily="34" charset="0"/>
            </a:endParaRPr>
          </a:p>
          <a:p>
            <a:pPr lvl="1"/>
            <a:r>
              <a:rPr lang="en-US" dirty="0" smtClean="0">
                <a:latin typeface="Avenir LT Std 55 Roman" pitchFamily="34" charset="0"/>
                <a:hlinkClick r:id="rId2"/>
              </a:rPr>
              <a:t>Tableau</a:t>
            </a:r>
            <a:endParaRPr lang="en-US" dirty="0" smtClean="0">
              <a:latin typeface="Avenir LT Std 55 Roman" pitchFamily="34" charset="0"/>
            </a:endParaRPr>
          </a:p>
          <a:p>
            <a:pPr lvl="1"/>
            <a:r>
              <a:rPr lang="en-US" dirty="0" smtClean="0">
                <a:latin typeface="Avenir LT Std 55 Roman" pitchFamily="34" charset="0"/>
                <a:hlinkClick r:id="rId3"/>
              </a:rPr>
              <a:t>Tableau Public </a:t>
            </a:r>
            <a:r>
              <a:rPr lang="en-US" dirty="0" smtClean="0">
                <a:latin typeface="Avenir LT Std 55 Roman" pitchFamily="34" charset="0"/>
              </a:rPr>
              <a:t>– free and public version</a:t>
            </a:r>
          </a:p>
          <a:p>
            <a:pPr lvl="1"/>
            <a:r>
              <a:rPr lang="en-US" dirty="0" smtClean="0">
                <a:latin typeface="Avenir LT Std 55 Roman" pitchFamily="34" charset="0"/>
                <a:hlinkClick r:id="rId4"/>
              </a:rPr>
              <a:t>R</a:t>
            </a:r>
            <a:endParaRPr lang="en-US" dirty="0" smtClean="0">
              <a:latin typeface="Avenir LT Std 55 Roman" pitchFamily="34" charset="0"/>
            </a:endParaRPr>
          </a:p>
          <a:p>
            <a:pPr lvl="1"/>
            <a:r>
              <a:rPr lang="en-US" dirty="0" smtClean="0">
                <a:latin typeface="Avenir LT Std 55 Roman" pitchFamily="34" charset="0"/>
                <a:hlinkClick r:id="rId5"/>
              </a:rPr>
              <a:t>Python</a:t>
            </a:r>
            <a:endParaRPr lang="en-US" dirty="0" smtClean="0">
              <a:latin typeface="Avenir LT Std 55 Roman" pitchFamily="34" charset="0"/>
            </a:endParaRPr>
          </a:p>
          <a:p>
            <a:pPr lvl="1"/>
            <a:r>
              <a:rPr lang="en-US" dirty="0" smtClean="0">
                <a:latin typeface="Avenir LT Std 55 Roman" pitchFamily="34" charset="0"/>
                <a:hlinkClick r:id="rId6"/>
              </a:rPr>
              <a:t>D3</a:t>
            </a:r>
            <a:endParaRPr lang="en-US" dirty="0" smtClean="0">
              <a:latin typeface="Avenir LT Std 55 Roman" pitchFamily="34" charset="0"/>
            </a:endParaRPr>
          </a:p>
          <a:p>
            <a:pPr lvl="1"/>
            <a:r>
              <a:rPr lang="en-US" dirty="0" smtClean="0">
                <a:latin typeface="Avenir LT Std 55 Roman" pitchFamily="34" charset="0"/>
                <a:hlinkClick r:id="rId7"/>
              </a:rPr>
              <a:t>Google Fusion</a:t>
            </a:r>
            <a:endParaRPr lang="en-US" dirty="0" smtClean="0">
              <a:latin typeface="Avenir LT Std 55 Roman" pitchFamily="34" charset="0"/>
            </a:endParaRPr>
          </a:p>
          <a:p>
            <a:pPr lvl="1"/>
            <a:r>
              <a:rPr lang="en-US" dirty="0" smtClean="0">
                <a:latin typeface="Avenir LT Std 55 Roman" pitchFamily="34" charset="0"/>
                <a:hlinkClick r:id="rId8"/>
              </a:rPr>
              <a:t>Gephi</a:t>
            </a:r>
            <a:endParaRPr lang="en-US" dirty="0" smtClean="0">
              <a:latin typeface="Avenir LT Std 55 Roman" pitchFamily="34" charset="0"/>
            </a:endParaRPr>
          </a:p>
          <a:p>
            <a:pPr lvl="1"/>
            <a:r>
              <a:rPr lang="en-US" dirty="0" smtClean="0">
                <a:latin typeface="Avenir LT Std 55 Roman" pitchFamily="34" charset="0"/>
                <a:hlinkClick r:id="rId9"/>
              </a:rPr>
              <a:t>Processing</a:t>
            </a:r>
            <a:endParaRPr lang="en-US" dirty="0" smtClean="0">
              <a:latin typeface="Avenir LT Std 55 Roman" pitchFamily="34" charset="0"/>
            </a:endParaRPr>
          </a:p>
          <a:p>
            <a:pPr lvl="1"/>
            <a:r>
              <a:rPr lang="en-US" dirty="0" smtClean="0">
                <a:latin typeface="Avenir LT Std 55 Roman" pitchFamily="34" charset="0"/>
                <a:hlinkClick r:id="rId10"/>
              </a:rPr>
              <a:t>Fineo</a:t>
            </a:r>
            <a:endParaRPr lang="en-US" dirty="0" smtClean="0">
              <a:latin typeface="Avenir LT Std 55 Roman" pitchFamily="34" charset="0"/>
            </a:endParaRPr>
          </a:p>
          <a:p>
            <a:pPr lvl="1"/>
            <a:r>
              <a:rPr lang="en-US" dirty="0" smtClean="0">
                <a:latin typeface="Avenir LT Std 55 Roman" pitchFamily="34" charset="0"/>
                <a:hlinkClick r:id="rId11"/>
              </a:rPr>
              <a:t>Platfora </a:t>
            </a:r>
            <a:r>
              <a:rPr lang="en-US" dirty="0" smtClean="0">
                <a:latin typeface="Avenir LT Std 55 Roman" pitchFamily="34" charset="0"/>
              </a:rPr>
              <a:t>– </a:t>
            </a:r>
            <a:r>
              <a:rPr lang="en-US" dirty="0" err="1" smtClean="0">
                <a:latin typeface="Avenir LT Std 55 Roman" pitchFamily="34" charset="0"/>
              </a:rPr>
              <a:t>Hadoop</a:t>
            </a:r>
            <a:r>
              <a:rPr lang="en-US" dirty="0" smtClean="0">
                <a:latin typeface="Avenir LT Std 55 Roman" pitchFamily="34" charset="0"/>
              </a:rPr>
              <a:t> only</a:t>
            </a:r>
          </a:p>
          <a:p>
            <a:pPr lvl="1"/>
            <a:r>
              <a:rPr lang="en-US" dirty="0" smtClean="0">
                <a:latin typeface="Avenir LT Std 55 Roman" pitchFamily="34" charset="0"/>
                <a:hlinkClick r:id="rId12"/>
              </a:rPr>
              <a:t>Spotfire</a:t>
            </a:r>
            <a:endParaRPr lang="en-US" dirty="0" smtClean="0">
              <a:latin typeface="Avenir LT Std 55 Roman" pitchFamily="34" charset="0"/>
            </a:endParaRPr>
          </a:p>
          <a:p>
            <a:pPr lvl="1"/>
            <a:r>
              <a:rPr lang="en-US" dirty="0">
                <a:latin typeface="Avenir LT Std 55 Roman" pitchFamily="34" charset="0"/>
                <a:hlinkClick r:id="rId13"/>
              </a:rPr>
              <a:t>l</a:t>
            </a:r>
            <a:r>
              <a:rPr lang="en-US" dirty="0" smtClean="0">
                <a:latin typeface="Avenir LT Std 55 Roman" pitchFamily="34" charset="0"/>
                <a:hlinkClick r:id="rId13"/>
              </a:rPr>
              <a:t>ist of tools</a:t>
            </a:r>
            <a:r>
              <a:rPr lang="en-US" dirty="0" smtClean="0">
                <a:latin typeface="Avenir LT Std 55 Roman" pitchFamily="34" charset="0"/>
              </a:rPr>
              <a:t> from DataVisualization.ch</a:t>
            </a:r>
          </a:p>
          <a:p>
            <a:endParaRPr lang="en-US" dirty="0">
              <a:latin typeface="Avenir LT Std 65 Medium" pitchFamily="34" charset="0"/>
            </a:endParaRPr>
          </a:p>
        </p:txBody>
      </p:sp>
    </p:spTree>
    <p:extLst>
      <p:ext uri="{BB962C8B-B14F-4D97-AF65-F5344CB8AC3E}">
        <p14:creationId xmlns:p14="http://schemas.microsoft.com/office/powerpoint/2010/main" val="331880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8392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Unthinking Data</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291209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99322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721248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962813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525"/>
            <a:ext cx="9144000" cy="5153025"/>
          </a:xfrm>
          <a:prstGeom prst="rect">
            <a:avLst/>
          </a:prstGeom>
        </p:spPr>
      </p:pic>
    </p:spTree>
    <p:extLst>
      <p:ext uri="{BB962C8B-B14F-4D97-AF65-F5344CB8AC3E}">
        <p14:creationId xmlns:p14="http://schemas.microsoft.com/office/powerpoint/2010/main" val="126201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TextBox 3"/>
          <p:cNvSpPr txBox="1"/>
          <p:nvPr/>
        </p:nvSpPr>
        <p:spPr>
          <a:xfrm>
            <a:off x="228600" y="209550"/>
            <a:ext cx="8006294" cy="1238159"/>
          </a:xfrm>
          <a:prstGeom prst="rect">
            <a:avLst/>
          </a:prstGeom>
          <a:noFill/>
        </p:spPr>
        <p:txBody>
          <a:bodyPr wrap="none" rtlCol="0">
            <a:spAutoFit/>
          </a:bodyPr>
          <a:lstStyle/>
          <a:p>
            <a:pPr>
              <a:lnSpc>
                <a:spcPts val="4400"/>
              </a:lnSpc>
            </a:pPr>
            <a:r>
              <a:rPr lang="en-US" sz="4400" dirty="0" smtClean="0">
                <a:solidFill>
                  <a:schemeClr val="bg1"/>
                </a:solidFill>
                <a:effectLst>
                  <a:glow rad="139700">
                    <a:schemeClr val="tx1">
                      <a:lumMod val="95000"/>
                      <a:lumOff val="5000"/>
                      <a:alpha val="40000"/>
                    </a:schemeClr>
                  </a:glow>
                </a:effectLst>
                <a:latin typeface="Avenir LT Std 65 Medium" pitchFamily="34" charset="0"/>
              </a:rPr>
              <a:t>EXERCISE 1:</a:t>
            </a:r>
          </a:p>
          <a:p>
            <a:pPr>
              <a:lnSpc>
                <a:spcPts val="4400"/>
              </a:lnSpc>
            </a:pPr>
            <a:r>
              <a:rPr lang="en-US" sz="4400" dirty="0" smtClean="0">
                <a:solidFill>
                  <a:schemeClr val="bg1"/>
                </a:solidFill>
                <a:effectLst>
                  <a:glow rad="139700">
                    <a:schemeClr val="tx1">
                      <a:lumMod val="95000"/>
                      <a:lumOff val="5000"/>
                      <a:alpha val="40000"/>
                    </a:schemeClr>
                  </a:glow>
                </a:effectLst>
                <a:latin typeface="Avenir LT Std 65 Medium" pitchFamily="34" charset="0"/>
              </a:rPr>
              <a:t>what are the </a:t>
            </a:r>
            <a:r>
              <a:rPr lang="en-US" sz="4400" dirty="0" err="1" smtClean="0">
                <a:solidFill>
                  <a:schemeClr val="bg1"/>
                </a:solidFill>
                <a:effectLst>
                  <a:glow rad="139700">
                    <a:schemeClr val="tx1">
                      <a:lumMod val="95000"/>
                      <a:lumOff val="5000"/>
                      <a:alpha val="40000"/>
                    </a:schemeClr>
                  </a:glow>
                </a:effectLst>
                <a:latin typeface="Avenir LT Std 65 Medium" pitchFamily="34" charset="0"/>
              </a:rPr>
              <a:t>datapoints</a:t>
            </a:r>
            <a:r>
              <a:rPr lang="en-US" sz="4400" dirty="0" smtClean="0">
                <a:solidFill>
                  <a:schemeClr val="bg1"/>
                </a:solidFill>
                <a:effectLst>
                  <a:glow rad="139700">
                    <a:schemeClr val="tx1">
                      <a:lumMod val="95000"/>
                      <a:lumOff val="5000"/>
                      <a:alpha val="40000"/>
                    </a:schemeClr>
                  </a:glow>
                </a:effectLst>
                <a:latin typeface="Avenir LT Std 65 Medium" pitchFamily="34" charset="0"/>
              </a:rPr>
              <a:t> here?</a:t>
            </a:r>
            <a:endParaRPr lang="en-US" sz="4400" dirty="0">
              <a:solidFill>
                <a:schemeClr val="bg1"/>
              </a:solidFill>
              <a:effectLst>
                <a:glow rad="139700">
                  <a:schemeClr val="tx1">
                    <a:lumMod val="95000"/>
                    <a:lumOff val="5000"/>
                    <a:alpha val="40000"/>
                  </a:schemeClr>
                </a:glow>
              </a:effectLst>
              <a:latin typeface="Avenir LT Std 65 Medium" pitchFamily="34" charset="0"/>
            </a:endParaRPr>
          </a:p>
        </p:txBody>
      </p:sp>
    </p:spTree>
    <p:extLst>
      <p:ext uri="{BB962C8B-B14F-4D97-AF65-F5344CB8AC3E}">
        <p14:creationId xmlns:p14="http://schemas.microsoft.com/office/powerpoint/2010/main" val="421888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695"/>
            <a:ext cx="9144000" cy="5006109"/>
          </a:xfrm>
          <a:prstGeom prst="rect">
            <a:avLst/>
          </a:prstGeom>
        </p:spPr>
      </p:pic>
    </p:spTree>
    <p:extLst>
      <p:ext uri="{BB962C8B-B14F-4D97-AF65-F5344CB8AC3E}">
        <p14:creationId xmlns:p14="http://schemas.microsoft.com/office/powerpoint/2010/main" val="2517007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2033"/>
            <a:ext cx="9144000" cy="5059433"/>
          </a:xfrm>
          <a:prstGeom prst="rect">
            <a:avLst/>
          </a:prstGeom>
        </p:spPr>
      </p:pic>
    </p:spTree>
    <p:extLst>
      <p:ext uri="{BB962C8B-B14F-4D97-AF65-F5344CB8AC3E}">
        <p14:creationId xmlns:p14="http://schemas.microsoft.com/office/powerpoint/2010/main" val="335729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81300" y="-323850"/>
            <a:ext cx="3581400" cy="6486487"/>
          </a:xfrm>
        </p:spPr>
      </p:pic>
    </p:spTree>
    <p:extLst>
      <p:ext uri="{BB962C8B-B14F-4D97-AF65-F5344CB8AC3E}">
        <p14:creationId xmlns:p14="http://schemas.microsoft.com/office/powerpoint/2010/main" val="1527995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24000" y="1"/>
            <a:ext cx="6172200" cy="5143500"/>
          </a:xfrm>
          <a:prstGeom prst="rect">
            <a:avLst/>
          </a:prstGeom>
        </p:spPr>
      </p:pic>
    </p:spTree>
    <p:extLst>
      <p:ext uri="{BB962C8B-B14F-4D97-AF65-F5344CB8AC3E}">
        <p14:creationId xmlns:p14="http://schemas.microsoft.com/office/powerpoint/2010/main" val="333992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p:cNvSpPr/>
          <p:nvPr/>
        </p:nvSpPr>
        <p:spPr>
          <a:xfrm>
            <a:off x="4648200" y="209550"/>
            <a:ext cx="4495800" cy="1524000"/>
          </a:xfrm>
          <a:prstGeom prst="rect">
            <a:avLst/>
          </a:prstGeom>
          <a:solidFill>
            <a:schemeClr val="bg1"/>
          </a:solidFill>
          <a:ln>
            <a:noFill/>
          </a:ln>
          <a:effectLst>
            <a:outerShdw blurRad="762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TextBox 4"/>
          <p:cNvSpPr txBox="1"/>
          <p:nvPr/>
        </p:nvSpPr>
        <p:spPr>
          <a:xfrm>
            <a:off x="6867525" y="1011019"/>
            <a:ext cx="2241896" cy="646331"/>
          </a:xfrm>
          <a:prstGeom prst="rect">
            <a:avLst/>
          </a:prstGeom>
          <a:noFill/>
        </p:spPr>
        <p:txBody>
          <a:bodyPr wrap="none" rtlCol="0">
            <a:spAutoFit/>
          </a:bodyPr>
          <a:lstStyle/>
          <a:p>
            <a:r>
              <a:rPr lang="en-US" dirty="0" smtClean="0">
                <a:solidFill>
                  <a:srgbClr val="9A0000"/>
                </a:solidFill>
                <a:latin typeface="Constantia" pitchFamily="18" charset="0"/>
              </a:rPr>
              <a:t>Kim Rees, Periscopic</a:t>
            </a:r>
          </a:p>
          <a:p>
            <a:r>
              <a:rPr lang="en-US" dirty="0" smtClean="0">
                <a:solidFill>
                  <a:srgbClr val="9A0000"/>
                </a:solidFill>
                <a:latin typeface="Constantia" pitchFamily="18" charset="0"/>
              </a:rPr>
              <a:t>@periscopic, @</a:t>
            </a:r>
            <a:r>
              <a:rPr lang="en-US" dirty="0" err="1" smtClean="0">
                <a:solidFill>
                  <a:srgbClr val="9A0000"/>
                </a:solidFill>
                <a:latin typeface="Constantia" pitchFamily="18" charset="0"/>
              </a:rPr>
              <a:t>krees</a:t>
            </a:r>
            <a:endParaRPr lang="en-US" dirty="0">
              <a:solidFill>
                <a:srgbClr val="9A0000"/>
              </a:solidFill>
              <a:latin typeface="Constantia" pitchFamily="18" charset="0"/>
            </a:endParaRPr>
          </a:p>
        </p:txBody>
      </p:sp>
      <p:sp>
        <p:nvSpPr>
          <p:cNvPr id="7" name="TextBox 6"/>
          <p:cNvSpPr txBox="1"/>
          <p:nvPr/>
        </p:nvSpPr>
        <p:spPr>
          <a:xfrm>
            <a:off x="4953000" y="209550"/>
            <a:ext cx="4184864" cy="769441"/>
          </a:xfrm>
          <a:prstGeom prst="rect">
            <a:avLst/>
          </a:prstGeom>
          <a:noFill/>
        </p:spPr>
        <p:txBody>
          <a:bodyPr wrap="none" rtlCol="0">
            <a:spAutoFit/>
          </a:bodyPr>
          <a:lstStyle/>
          <a:p>
            <a:pPr algn="r"/>
            <a:r>
              <a:rPr lang="en-US" sz="4400" dirty="0">
                <a:solidFill>
                  <a:schemeClr val="tx1">
                    <a:lumMod val="95000"/>
                    <a:lumOff val="5000"/>
                  </a:schemeClr>
                </a:solidFill>
                <a:latin typeface="Constantia" pitchFamily="18" charset="0"/>
              </a:rPr>
              <a:t>How to See </a:t>
            </a:r>
            <a:r>
              <a:rPr lang="en-US" sz="4400" dirty="0" smtClean="0">
                <a:solidFill>
                  <a:schemeClr val="tx1">
                    <a:lumMod val="95000"/>
                    <a:lumOff val="5000"/>
                  </a:schemeClr>
                </a:solidFill>
                <a:latin typeface="Constantia" pitchFamily="18" charset="0"/>
              </a:rPr>
              <a:t>Data</a:t>
            </a:r>
            <a:endParaRPr lang="en-US" sz="4400" dirty="0">
              <a:solidFill>
                <a:schemeClr val="tx1">
                  <a:lumMod val="95000"/>
                  <a:lumOff val="5000"/>
                </a:schemeClr>
              </a:solidFill>
              <a:latin typeface="Constantia" pitchFamily="18" charset="0"/>
            </a:endParaRPr>
          </a:p>
        </p:txBody>
      </p:sp>
    </p:spTree>
    <p:extLst>
      <p:ext uri="{BB962C8B-B14F-4D97-AF65-F5344CB8AC3E}">
        <p14:creationId xmlns:p14="http://schemas.microsoft.com/office/powerpoint/2010/main" val="3763818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p:cNvSpPr txBox="1"/>
          <p:nvPr/>
        </p:nvSpPr>
        <p:spPr>
          <a:xfrm>
            <a:off x="-152400" y="-171450"/>
            <a:ext cx="9143999" cy="5509200"/>
          </a:xfrm>
          <a:prstGeom prst="rect">
            <a:avLst/>
          </a:prstGeom>
          <a:noFill/>
        </p:spPr>
        <p:txBody>
          <a:bodyPr wrap="square" rtlCol="0">
            <a:spAutoFit/>
          </a:bodyPr>
          <a:lstStyle/>
          <a:p>
            <a:pPr algn="r"/>
            <a:r>
              <a:rPr lang="en-US" sz="4400" dirty="0">
                <a:solidFill>
                  <a:srgbClr val="9A0000"/>
                </a:solidFill>
                <a:latin typeface="Avenir LT Std 65 Medium" pitchFamily="34" charset="0"/>
              </a:rPr>
              <a:t>why? why? why? why? why? why? why? why? </a:t>
            </a:r>
            <a:r>
              <a:rPr lang="en-US" sz="4400" dirty="0" smtClean="0">
                <a:solidFill>
                  <a:srgbClr val="9A0000"/>
                </a:solidFill>
                <a:latin typeface="Avenir LT Std 65 Medium" pitchFamily="34" charset="0"/>
              </a:rPr>
              <a:t>why</a:t>
            </a:r>
            <a:r>
              <a:rPr lang="en-US" sz="4400" dirty="0">
                <a:solidFill>
                  <a:srgbClr val="9A0000"/>
                </a:solidFill>
                <a:latin typeface="Avenir LT Std 65 Medium" pitchFamily="34" charset="0"/>
              </a:rPr>
              <a:t>? why? why? </a:t>
            </a:r>
            <a:r>
              <a:rPr lang="en-US" sz="4400" dirty="0" smtClean="0">
                <a:solidFill>
                  <a:srgbClr val="9A0000"/>
                </a:solidFill>
                <a:latin typeface="Avenir LT Std 65 Medium" pitchFamily="34" charset="0"/>
              </a:rPr>
              <a:t>why</a:t>
            </a:r>
            <a:r>
              <a:rPr lang="en-US" sz="4400" dirty="0">
                <a:solidFill>
                  <a:srgbClr val="9A0000"/>
                </a:solidFill>
                <a:latin typeface="Avenir LT Std 65 Medium" pitchFamily="34" charset="0"/>
              </a:rPr>
              <a:t>?</a:t>
            </a:r>
          </a:p>
          <a:p>
            <a:pPr algn="r"/>
            <a:r>
              <a:rPr lang="en-US" sz="4400" dirty="0">
                <a:solidFill>
                  <a:srgbClr val="9A0000"/>
                </a:solidFill>
                <a:latin typeface="Avenir LT Std 65 Medium" pitchFamily="34" charset="0"/>
              </a:rPr>
              <a:t>why? why? why? why? why? </a:t>
            </a:r>
            <a:r>
              <a:rPr lang="en-US" sz="4400" dirty="0" smtClean="0">
                <a:solidFill>
                  <a:srgbClr val="9A0000"/>
                </a:solidFill>
                <a:latin typeface="Avenir LT Std 65 Medium" pitchFamily="34" charset="0"/>
              </a:rPr>
              <a:t>why</a:t>
            </a:r>
            <a:r>
              <a:rPr lang="en-US" sz="4400" dirty="0">
                <a:solidFill>
                  <a:srgbClr val="9A0000"/>
                </a:solidFill>
                <a:latin typeface="Avenir LT Std 65 Medium" pitchFamily="34" charset="0"/>
              </a:rPr>
              <a:t>?</a:t>
            </a:r>
          </a:p>
          <a:p>
            <a:pPr algn="r"/>
            <a:r>
              <a:rPr lang="en-US" sz="4400" dirty="0">
                <a:solidFill>
                  <a:srgbClr val="9A0000"/>
                </a:solidFill>
                <a:latin typeface="Avenir LT Std 65 Medium" pitchFamily="34" charset="0"/>
              </a:rPr>
              <a:t>why? why? why? why? </a:t>
            </a:r>
            <a:r>
              <a:rPr lang="en-US" sz="4400" dirty="0" smtClean="0">
                <a:solidFill>
                  <a:srgbClr val="9A0000"/>
                </a:solidFill>
                <a:latin typeface="Avenir LT Std 65 Medium" pitchFamily="34" charset="0"/>
              </a:rPr>
              <a:t>why</a:t>
            </a:r>
            <a:r>
              <a:rPr lang="en-US" sz="4400" dirty="0">
                <a:solidFill>
                  <a:srgbClr val="9A0000"/>
                </a:solidFill>
                <a:latin typeface="Avenir LT Std 65 Medium" pitchFamily="34" charset="0"/>
              </a:rPr>
              <a:t>? why?</a:t>
            </a:r>
          </a:p>
          <a:p>
            <a:pPr algn="r"/>
            <a:r>
              <a:rPr lang="en-US" sz="4400" dirty="0">
                <a:solidFill>
                  <a:srgbClr val="9A0000"/>
                </a:solidFill>
                <a:latin typeface="Avenir LT Std 65 Medium" pitchFamily="34" charset="0"/>
              </a:rPr>
              <a:t>why? why? why? why? </a:t>
            </a:r>
            <a:r>
              <a:rPr lang="en-US" sz="4400" dirty="0" smtClean="0">
                <a:solidFill>
                  <a:srgbClr val="9A0000"/>
                </a:solidFill>
                <a:latin typeface="Avenir LT Std 65 Medium" pitchFamily="34" charset="0"/>
              </a:rPr>
              <a:t>why? </a:t>
            </a:r>
            <a:r>
              <a:rPr lang="en-US" sz="4400" dirty="0">
                <a:solidFill>
                  <a:srgbClr val="9A0000"/>
                </a:solidFill>
                <a:latin typeface="Avenir LT Std 65 Medium" pitchFamily="34" charset="0"/>
              </a:rPr>
              <a:t>why?</a:t>
            </a:r>
          </a:p>
          <a:p>
            <a:pPr algn="r"/>
            <a:r>
              <a:rPr lang="en-US" sz="4400" dirty="0">
                <a:solidFill>
                  <a:srgbClr val="9A0000"/>
                </a:solidFill>
                <a:latin typeface="Avenir LT Std 65 Medium" pitchFamily="34" charset="0"/>
              </a:rPr>
              <a:t>why? </a:t>
            </a:r>
            <a:r>
              <a:rPr lang="en-US" sz="4400" dirty="0" smtClean="0">
                <a:solidFill>
                  <a:srgbClr val="9A0000"/>
                </a:solidFill>
                <a:latin typeface="Avenir LT Std 65 Medium" pitchFamily="34" charset="0"/>
              </a:rPr>
              <a:t>why</a:t>
            </a:r>
            <a:r>
              <a:rPr lang="en-US" sz="4400" dirty="0">
                <a:solidFill>
                  <a:srgbClr val="9A0000"/>
                </a:solidFill>
                <a:latin typeface="Avenir LT Std 65 Medium" pitchFamily="34" charset="0"/>
              </a:rPr>
              <a:t>? why</a:t>
            </a:r>
            <a:r>
              <a:rPr lang="en-US" sz="4400" dirty="0" smtClean="0">
                <a:solidFill>
                  <a:srgbClr val="9A0000"/>
                </a:solidFill>
                <a:latin typeface="Avenir LT Std 65 Medium" pitchFamily="34" charset="0"/>
              </a:rPr>
              <a:t>? why? </a:t>
            </a:r>
            <a:r>
              <a:rPr lang="en-US" sz="4400" dirty="0">
                <a:solidFill>
                  <a:srgbClr val="9A0000"/>
                </a:solidFill>
                <a:latin typeface="Avenir LT Std 65 Medium" pitchFamily="34" charset="0"/>
              </a:rPr>
              <a:t>why</a:t>
            </a:r>
            <a:r>
              <a:rPr lang="en-US" sz="4400" dirty="0" smtClean="0">
                <a:solidFill>
                  <a:srgbClr val="9A0000"/>
                </a:solidFill>
                <a:latin typeface="Avenir LT Std 65 Medium" pitchFamily="34" charset="0"/>
              </a:rPr>
              <a:t>?</a:t>
            </a:r>
            <a:r>
              <a:rPr lang="en-US" sz="4400" dirty="0">
                <a:solidFill>
                  <a:srgbClr val="9A0000"/>
                </a:solidFill>
                <a:latin typeface="Avenir LT Std 65 Medium" pitchFamily="34" charset="0"/>
              </a:rPr>
              <a:t> why</a:t>
            </a:r>
            <a:r>
              <a:rPr lang="en-US" sz="4400" dirty="0" smtClean="0">
                <a:solidFill>
                  <a:srgbClr val="9A0000"/>
                </a:solidFill>
                <a:latin typeface="Avenir LT Std 65 Medium" pitchFamily="34" charset="0"/>
              </a:rPr>
              <a:t>? </a:t>
            </a:r>
            <a:r>
              <a:rPr lang="en-US" sz="4400" dirty="0">
                <a:solidFill>
                  <a:srgbClr val="9A0000"/>
                </a:solidFill>
                <a:latin typeface="Avenir LT Std 65 Medium" pitchFamily="34" charset="0"/>
              </a:rPr>
              <a:t>why? why? why? why? why? </a:t>
            </a:r>
            <a:r>
              <a:rPr lang="en-US" sz="4400" dirty="0" smtClean="0">
                <a:solidFill>
                  <a:srgbClr val="9A0000"/>
                </a:solidFill>
                <a:latin typeface="Avenir LT Std 65 Medium" pitchFamily="34" charset="0"/>
              </a:rPr>
              <a:t>why</a:t>
            </a:r>
            <a:r>
              <a:rPr lang="en-US" sz="4400" dirty="0">
                <a:solidFill>
                  <a:srgbClr val="9A0000"/>
                </a:solidFill>
                <a:latin typeface="Avenir LT Std 65 Medium" pitchFamily="34" charset="0"/>
              </a:rPr>
              <a:t>?</a:t>
            </a:r>
          </a:p>
          <a:p>
            <a:pPr algn="r"/>
            <a:r>
              <a:rPr lang="en-US" sz="4400" dirty="0">
                <a:solidFill>
                  <a:srgbClr val="9A0000"/>
                </a:solidFill>
                <a:latin typeface="Avenir LT Std 65 Medium" pitchFamily="34" charset="0"/>
              </a:rPr>
              <a:t>why? why? why? why? why? why? </a:t>
            </a:r>
          </a:p>
        </p:txBody>
      </p:sp>
    </p:spTree>
    <p:extLst>
      <p:ext uri="{BB962C8B-B14F-4D97-AF65-F5344CB8AC3E}">
        <p14:creationId xmlns:p14="http://schemas.microsoft.com/office/powerpoint/2010/main" val="2029513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72645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Living, Breathing Data</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2870283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3777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133" y="0"/>
            <a:ext cx="7691734" cy="5143500"/>
          </a:xfrm>
          <a:prstGeom prst="rect">
            <a:avLst/>
          </a:prstGeom>
        </p:spPr>
      </p:pic>
    </p:spTree>
    <p:extLst>
      <p:ext uri="{BB962C8B-B14F-4D97-AF65-F5344CB8AC3E}">
        <p14:creationId xmlns:p14="http://schemas.microsoft.com/office/powerpoint/2010/main" val="1186770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3777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708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91600" cy="830997"/>
          </a:xfrm>
          <a:prstGeom prst="rect">
            <a:avLst/>
          </a:prstGeom>
          <a:noFill/>
        </p:spPr>
        <p:txBody>
          <a:bodyPr wrap="square" rtlCol="0">
            <a:spAutoFit/>
          </a:bodyPr>
          <a:lstStyle/>
          <a:p>
            <a:pPr algn="r"/>
            <a:r>
              <a:rPr lang="en-US" sz="4800" dirty="0" err="1" smtClean="0">
                <a:solidFill>
                  <a:srgbClr val="9A0000"/>
                </a:solidFill>
                <a:latin typeface="Avenir LT Std 65 Medium" pitchFamily="34" charset="0"/>
              </a:rPr>
              <a:t>Datasculpting</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607409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8529" y="0"/>
            <a:ext cx="6866942" cy="5143500"/>
          </a:xfrm>
          <a:prstGeom prst="rect">
            <a:avLst/>
          </a:prstGeom>
        </p:spPr>
      </p:pic>
    </p:spTree>
    <p:extLst>
      <p:ext uri="{BB962C8B-B14F-4D97-AF65-F5344CB8AC3E}">
        <p14:creationId xmlns:p14="http://schemas.microsoft.com/office/powerpoint/2010/main" val="3957647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Relationships</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2313056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TextBox 3"/>
          <p:cNvSpPr txBox="1"/>
          <p:nvPr/>
        </p:nvSpPr>
        <p:spPr>
          <a:xfrm>
            <a:off x="228600" y="209550"/>
            <a:ext cx="7050905" cy="1220847"/>
          </a:xfrm>
          <a:prstGeom prst="rect">
            <a:avLst/>
          </a:prstGeom>
          <a:noFill/>
        </p:spPr>
        <p:txBody>
          <a:bodyPr wrap="none" rtlCol="0">
            <a:spAutoFit/>
          </a:bodyPr>
          <a:lstStyle/>
          <a:p>
            <a:pPr>
              <a:lnSpc>
                <a:spcPts val="4400"/>
              </a:lnSpc>
            </a:pPr>
            <a:r>
              <a:rPr lang="en-US" sz="4400" dirty="0" smtClean="0">
                <a:solidFill>
                  <a:schemeClr val="bg1"/>
                </a:solidFill>
                <a:effectLst>
                  <a:glow rad="139700">
                    <a:schemeClr val="tx1">
                      <a:lumMod val="95000"/>
                      <a:lumOff val="5000"/>
                      <a:alpha val="40000"/>
                    </a:schemeClr>
                  </a:glow>
                </a:effectLst>
                <a:latin typeface="Avenir LT Std 65 Medium" pitchFamily="34" charset="0"/>
              </a:rPr>
              <a:t>EXERCISE 2:</a:t>
            </a:r>
          </a:p>
          <a:p>
            <a:pPr>
              <a:lnSpc>
                <a:spcPts val="4400"/>
              </a:lnSpc>
            </a:pPr>
            <a:r>
              <a:rPr lang="en-US" sz="4400" dirty="0" smtClean="0">
                <a:solidFill>
                  <a:schemeClr val="bg1"/>
                </a:solidFill>
                <a:effectLst>
                  <a:glow rad="139700">
                    <a:schemeClr val="tx1">
                      <a:lumMod val="95000"/>
                      <a:lumOff val="5000"/>
                      <a:alpha val="40000"/>
                    </a:schemeClr>
                  </a:glow>
                </a:effectLst>
                <a:latin typeface="Avenir LT Std 65 Medium" pitchFamily="34" charset="0"/>
              </a:rPr>
              <a:t>what are the relationships?</a:t>
            </a:r>
            <a:endParaRPr lang="en-US" sz="4400" dirty="0">
              <a:solidFill>
                <a:schemeClr val="bg1"/>
              </a:solidFill>
              <a:effectLst>
                <a:glow rad="139700">
                  <a:schemeClr val="tx1">
                    <a:lumMod val="95000"/>
                    <a:lumOff val="5000"/>
                    <a:alpha val="40000"/>
                  </a:schemeClr>
                </a:glow>
              </a:effectLst>
              <a:latin typeface="Avenir LT Std 65 Medium" pitchFamily="34" charset="0"/>
            </a:endParaRPr>
          </a:p>
        </p:txBody>
      </p:sp>
    </p:spTree>
    <p:extLst>
      <p:ext uri="{BB962C8B-B14F-4D97-AF65-F5344CB8AC3E}">
        <p14:creationId xmlns:p14="http://schemas.microsoft.com/office/powerpoint/2010/main" val="2399550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9144000" cy="5157009"/>
          </a:xfrm>
          <a:prstGeom prst="rect">
            <a:avLst/>
          </a:prstGeom>
        </p:spPr>
      </p:pic>
    </p:spTree>
    <p:extLst>
      <p:ext uri="{BB962C8B-B14F-4D97-AF65-F5344CB8AC3E}">
        <p14:creationId xmlns:p14="http://schemas.microsoft.com/office/powerpoint/2010/main" val="1537762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1" y="0"/>
            <a:ext cx="9144001" cy="5143500"/>
          </a:xfrm>
        </p:spPr>
      </p:pic>
    </p:spTree>
    <p:extLst>
      <p:ext uri="{BB962C8B-B14F-4D97-AF65-F5344CB8AC3E}">
        <p14:creationId xmlns:p14="http://schemas.microsoft.com/office/powerpoint/2010/main" val="4008925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733550"/>
            <a:ext cx="9144000" cy="1676400"/>
          </a:xfrm>
          <a:prstGeom prst="rect">
            <a:avLst/>
          </a:prstGeom>
        </p:spPr>
      </p:pic>
    </p:spTree>
    <p:extLst>
      <p:ext uri="{BB962C8B-B14F-4D97-AF65-F5344CB8AC3E}">
        <p14:creationId xmlns:p14="http://schemas.microsoft.com/office/powerpoint/2010/main" val="1173037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Patterns</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4256070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525"/>
            <a:ext cx="9144000" cy="5153025"/>
          </a:xfrm>
          <a:prstGeom prst="rect">
            <a:avLst/>
          </a:prstGeom>
        </p:spPr>
      </p:pic>
    </p:spTree>
    <p:extLst>
      <p:ext uri="{BB962C8B-B14F-4D97-AF65-F5344CB8AC3E}">
        <p14:creationId xmlns:p14="http://schemas.microsoft.com/office/powerpoint/2010/main" val="2370731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TextBox 3"/>
          <p:cNvSpPr txBox="1"/>
          <p:nvPr/>
        </p:nvSpPr>
        <p:spPr>
          <a:xfrm>
            <a:off x="228600" y="209550"/>
            <a:ext cx="7264104" cy="1220847"/>
          </a:xfrm>
          <a:prstGeom prst="rect">
            <a:avLst/>
          </a:prstGeom>
          <a:noFill/>
        </p:spPr>
        <p:txBody>
          <a:bodyPr wrap="none" rtlCol="0">
            <a:spAutoFit/>
          </a:bodyPr>
          <a:lstStyle/>
          <a:p>
            <a:pPr>
              <a:lnSpc>
                <a:spcPts val="4400"/>
              </a:lnSpc>
            </a:pPr>
            <a:r>
              <a:rPr lang="en-US" sz="4400" dirty="0" smtClean="0">
                <a:solidFill>
                  <a:schemeClr val="bg1"/>
                </a:solidFill>
                <a:effectLst>
                  <a:glow rad="139700">
                    <a:schemeClr val="tx1">
                      <a:lumMod val="95000"/>
                      <a:lumOff val="5000"/>
                      <a:alpha val="40000"/>
                    </a:schemeClr>
                  </a:glow>
                </a:effectLst>
                <a:latin typeface="Avenir LT Std 65 Medium" pitchFamily="34" charset="0"/>
              </a:rPr>
              <a:t>EXERCISE </a:t>
            </a:r>
            <a:r>
              <a:rPr lang="en-US" sz="4400" dirty="0">
                <a:solidFill>
                  <a:schemeClr val="bg1"/>
                </a:solidFill>
                <a:effectLst>
                  <a:glow rad="139700">
                    <a:schemeClr val="tx1">
                      <a:lumMod val="95000"/>
                      <a:lumOff val="5000"/>
                      <a:alpha val="40000"/>
                    </a:schemeClr>
                  </a:glow>
                </a:effectLst>
                <a:latin typeface="Avenir LT Std 65 Medium" pitchFamily="34" charset="0"/>
              </a:rPr>
              <a:t>3</a:t>
            </a:r>
            <a:r>
              <a:rPr lang="en-US" sz="4400" dirty="0" smtClean="0">
                <a:solidFill>
                  <a:schemeClr val="bg1"/>
                </a:solidFill>
                <a:effectLst>
                  <a:glow rad="139700">
                    <a:schemeClr val="tx1">
                      <a:lumMod val="95000"/>
                      <a:lumOff val="5000"/>
                      <a:alpha val="40000"/>
                    </a:schemeClr>
                  </a:glow>
                </a:effectLst>
                <a:latin typeface="Avenir LT Std 65 Medium" pitchFamily="34" charset="0"/>
              </a:rPr>
              <a:t>:</a:t>
            </a:r>
          </a:p>
          <a:p>
            <a:pPr>
              <a:lnSpc>
                <a:spcPts val="4400"/>
              </a:lnSpc>
            </a:pPr>
            <a:r>
              <a:rPr lang="en-US" sz="4400" dirty="0" smtClean="0">
                <a:solidFill>
                  <a:schemeClr val="bg1"/>
                </a:solidFill>
                <a:effectLst>
                  <a:glow rad="139700">
                    <a:schemeClr val="tx1">
                      <a:lumMod val="95000"/>
                      <a:lumOff val="5000"/>
                      <a:alpha val="40000"/>
                    </a:schemeClr>
                  </a:glow>
                </a:effectLst>
                <a:latin typeface="Avenir LT Std 65 Medium" pitchFamily="34" charset="0"/>
              </a:rPr>
              <a:t>what are the patterns here?</a:t>
            </a:r>
            <a:endParaRPr lang="en-US" sz="4400" dirty="0">
              <a:solidFill>
                <a:schemeClr val="bg1"/>
              </a:solidFill>
              <a:effectLst>
                <a:glow rad="139700">
                  <a:schemeClr val="tx1">
                    <a:lumMod val="95000"/>
                    <a:lumOff val="5000"/>
                    <a:alpha val="40000"/>
                  </a:schemeClr>
                </a:glow>
              </a:effectLst>
              <a:latin typeface="Avenir LT Std 65 Medium" pitchFamily="34" charset="0"/>
            </a:endParaRPr>
          </a:p>
        </p:txBody>
      </p:sp>
    </p:spTree>
    <p:extLst>
      <p:ext uri="{BB962C8B-B14F-4D97-AF65-F5344CB8AC3E}">
        <p14:creationId xmlns:p14="http://schemas.microsoft.com/office/powerpoint/2010/main" val="2459825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110088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525"/>
            <a:ext cx="9144000" cy="5153025"/>
          </a:xfrm>
          <a:prstGeom prst="rect">
            <a:avLst/>
          </a:prstGeom>
        </p:spPr>
      </p:pic>
    </p:spTree>
    <p:extLst>
      <p:ext uri="{BB962C8B-B14F-4D97-AF65-F5344CB8AC3E}">
        <p14:creationId xmlns:p14="http://schemas.microsoft.com/office/powerpoint/2010/main" val="208743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one</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2677080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295" y="0"/>
            <a:ext cx="8213410" cy="5143500"/>
          </a:xfrm>
          <a:prstGeom prst="rect">
            <a:avLst/>
          </a:prstGeom>
        </p:spPr>
      </p:pic>
    </p:spTree>
    <p:extLst>
      <p:ext uri="{BB962C8B-B14F-4D97-AF65-F5344CB8AC3E}">
        <p14:creationId xmlns:p14="http://schemas.microsoft.com/office/powerpoint/2010/main" val="435869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003" y="0"/>
            <a:ext cx="8079993" cy="5143500"/>
          </a:xfrm>
          <a:prstGeom prst="rect">
            <a:avLst/>
          </a:prstGeom>
        </p:spPr>
      </p:pic>
    </p:spTree>
    <p:extLst>
      <p:ext uri="{BB962C8B-B14F-4D97-AF65-F5344CB8AC3E}">
        <p14:creationId xmlns:p14="http://schemas.microsoft.com/office/powerpoint/2010/main" val="3846517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Tight Focus</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4282231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01276"/>
            <a:ext cx="9144000" cy="3940949"/>
          </a:xfrm>
          <a:prstGeom prst="rect">
            <a:avLst/>
          </a:prstGeom>
        </p:spPr>
      </p:pic>
    </p:spTree>
    <p:extLst>
      <p:ext uri="{BB962C8B-B14F-4D97-AF65-F5344CB8AC3E}">
        <p14:creationId xmlns:p14="http://schemas.microsoft.com/office/powerpoint/2010/main" val="307937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693" y="1238250"/>
            <a:ext cx="5394614" cy="2667000"/>
          </a:xfrm>
          <a:prstGeom prst="rect">
            <a:avLst/>
          </a:prstGeom>
        </p:spPr>
      </p:pic>
    </p:spTree>
    <p:extLst>
      <p:ext uri="{BB962C8B-B14F-4D97-AF65-F5344CB8AC3E}">
        <p14:creationId xmlns:p14="http://schemas.microsoft.com/office/powerpoint/2010/main" val="340663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1673937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Be Honest... Refine</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209111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24849"/>
            <a:ext cx="9153525" cy="5118651"/>
          </a:xfrm>
          <a:prstGeom prst="rect">
            <a:avLst/>
          </a:prstGeom>
        </p:spPr>
      </p:pic>
    </p:spTree>
    <p:extLst>
      <p:ext uri="{BB962C8B-B14F-4D97-AF65-F5344CB8AC3E}">
        <p14:creationId xmlns:p14="http://schemas.microsoft.com/office/powerpoint/2010/main" val="2284750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Get Real</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2991034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525" y="0"/>
            <a:ext cx="9153525" cy="5143500"/>
          </a:xfrm>
          <a:prstGeom prst="rect">
            <a:avLst/>
          </a:prstGeom>
        </p:spPr>
      </p:pic>
    </p:spTree>
    <p:extLst>
      <p:ext uri="{BB962C8B-B14F-4D97-AF65-F5344CB8AC3E}">
        <p14:creationId xmlns:p14="http://schemas.microsoft.com/office/powerpoint/2010/main" val="1644190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60967" cy="5143500"/>
          </a:xfrm>
          <a:prstGeom prst="rect">
            <a:avLst/>
          </a:prstGeom>
        </p:spPr>
      </p:pic>
    </p:spTree>
    <p:extLst>
      <p:ext uri="{BB962C8B-B14F-4D97-AF65-F5344CB8AC3E}">
        <p14:creationId xmlns:p14="http://schemas.microsoft.com/office/powerpoint/2010/main" val="2625437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r="-104"/>
          <a:stretch/>
        </p:blipFill>
        <p:spPr>
          <a:xfrm>
            <a:off x="0" y="0"/>
            <a:ext cx="9144000" cy="5143500"/>
          </a:xfrm>
          <a:prstGeom prst="rect">
            <a:avLst/>
          </a:prstGeom>
        </p:spPr>
      </p:pic>
    </p:spTree>
    <p:extLst>
      <p:ext uri="{BB962C8B-B14F-4D97-AF65-F5344CB8AC3E}">
        <p14:creationId xmlns:p14="http://schemas.microsoft.com/office/powerpoint/2010/main" val="2566363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181350"/>
            <a:ext cx="8915400" cy="1569660"/>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Everyone Needs a Hand to Hold onto</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4905207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9144001" cy="5143500"/>
          </a:xfrm>
          <a:prstGeom prst="rect">
            <a:avLst/>
          </a:prstGeom>
        </p:spPr>
      </p:pic>
    </p:spTree>
    <p:extLst>
      <p:ext uri="{BB962C8B-B14F-4D97-AF65-F5344CB8AC3E}">
        <p14:creationId xmlns:p14="http://schemas.microsoft.com/office/powerpoint/2010/main" val="1139924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b="36641"/>
          <a:stretch/>
        </p:blipFill>
        <p:spPr>
          <a:xfrm>
            <a:off x="0" y="-1"/>
            <a:ext cx="9144000" cy="5143501"/>
          </a:xfrm>
          <a:prstGeom prst="rect">
            <a:avLst/>
          </a:prstGeom>
        </p:spPr>
      </p:pic>
    </p:spTree>
    <p:extLst>
      <p:ext uri="{BB962C8B-B14F-4D97-AF65-F5344CB8AC3E}">
        <p14:creationId xmlns:p14="http://schemas.microsoft.com/office/powerpoint/2010/main" val="266359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Final Tips</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298896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9144001" cy="5143500"/>
          </a:xfrm>
          <a:prstGeom prst="rect">
            <a:avLst/>
          </a:prstGeom>
        </p:spPr>
      </p:pic>
    </p:spTree>
    <p:extLst>
      <p:ext uri="{BB962C8B-B14F-4D97-AF65-F5344CB8AC3E}">
        <p14:creationId xmlns:p14="http://schemas.microsoft.com/office/powerpoint/2010/main" val="4242531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525" y="0"/>
            <a:ext cx="4657725" cy="514350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652962" y="0"/>
            <a:ext cx="4500563" cy="5143500"/>
          </a:xfrm>
          <a:prstGeom prst="rect">
            <a:avLst/>
          </a:prstGeom>
        </p:spPr>
      </p:pic>
    </p:spTree>
    <p:extLst>
      <p:ext uri="{BB962C8B-B14F-4D97-AF65-F5344CB8AC3E}">
        <p14:creationId xmlns:p14="http://schemas.microsoft.com/office/powerpoint/2010/main" val="2699512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p:cNvSpPr/>
          <p:nvPr/>
        </p:nvSpPr>
        <p:spPr>
          <a:xfrm>
            <a:off x="4648200" y="209550"/>
            <a:ext cx="4495800" cy="1524000"/>
          </a:xfrm>
          <a:prstGeom prst="rect">
            <a:avLst/>
          </a:prstGeom>
          <a:solidFill>
            <a:schemeClr val="bg1"/>
          </a:solidFill>
          <a:ln>
            <a:noFill/>
          </a:ln>
          <a:effectLst>
            <a:outerShdw blurRad="76200" dist="50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TextBox 4"/>
          <p:cNvSpPr txBox="1"/>
          <p:nvPr/>
        </p:nvSpPr>
        <p:spPr>
          <a:xfrm>
            <a:off x="6867525" y="1011019"/>
            <a:ext cx="2241896" cy="646331"/>
          </a:xfrm>
          <a:prstGeom prst="rect">
            <a:avLst/>
          </a:prstGeom>
          <a:noFill/>
        </p:spPr>
        <p:txBody>
          <a:bodyPr wrap="none" rtlCol="0">
            <a:spAutoFit/>
          </a:bodyPr>
          <a:lstStyle/>
          <a:p>
            <a:r>
              <a:rPr lang="en-US" dirty="0" smtClean="0">
                <a:solidFill>
                  <a:srgbClr val="9A0000"/>
                </a:solidFill>
                <a:latin typeface="Constantia" pitchFamily="18" charset="0"/>
              </a:rPr>
              <a:t>Kim Rees, Periscopic</a:t>
            </a:r>
          </a:p>
          <a:p>
            <a:r>
              <a:rPr lang="en-US" dirty="0" smtClean="0">
                <a:solidFill>
                  <a:srgbClr val="9A0000"/>
                </a:solidFill>
                <a:latin typeface="Constantia" pitchFamily="18" charset="0"/>
              </a:rPr>
              <a:t>@periscopic, @</a:t>
            </a:r>
            <a:r>
              <a:rPr lang="en-US" dirty="0" err="1" smtClean="0">
                <a:solidFill>
                  <a:srgbClr val="9A0000"/>
                </a:solidFill>
                <a:latin typeface="Constantia" pitchFamily="18" charset="0"/>
              </a:rPr>
              <a:t>krees</a:t>
            </a:r>
            <a:endParaRPr lang="en-US" dirty="0">
              <a:solidFill>
                <a:srgbClr val="9A0000"/>
              </a:solidFill>
              <a:latin typeface="Constantia" pitchFamily="18" charset="0"/>
            </a:endParaRPr>
          </a:p>
        </p:txBody>
      </p:sp>
      <p:sp>
        <p:nvSpPr>
          <p:cNvPr id="7" name="TextBox 6"/>
          <p:cNvSpPr txBox="1"/>
          <p:nvPr/>
        </p:nvSpPr>
        <p:spPr>
          <a:xfrm>
            <a:off x="4953000" y="209550"/>
            <a:ext cx="4184864" cy="769441"/>
          </a:xfrm>
          <a:prstGeom prst="rect">
            <a:avLst/>
          </a:prstGeom>
          <a:noFill/>
        </p:spPr>
        <p:txBody>
          <a:bodyPr wrap="none" rtlCol="0">
            <a:spAutoFit/>
          </a:bodyPr>
          <a:lstStyle/>
          <a:p>
            <a:pPr algn="r"/>
            <a:r>
              <a:rPr lang="en-US" sz="4400" dirty="0">
                <a:solidFill>
                  <a:schemeClr val="tx1">
                    <a:lumMod val="95000"/>
                    <a:lumOff val="5000"/>
                  </a:schemeClr>
                </a:solidFill>
                <a:latin typeface="Constantia" pitchFamily="18" charset="0"/>
              </a:rPr>
              <a:t>How to See </a:t>
            </a:r>
            <a:r>
              <a:rPr lang="en-US" sz="4400" dirty="0" smtClean="0">
                <a:solidFill>
                  <a:schemeClr val="tx1">
                    <a:lumMod val="95000"/>
                    <a:lumOff val="5000"/>
                  </a:schemeClr>
                </a:solidFill>
                <a:latin typeface="Constantia" pitchFamily="18" charset="0"/>
              </a:rPr>
              <a:t>Data</a:t>
            </a:r>
            <a:endParaRPr lang="en-US" sz="4400" dirty="0">
              <a:solidFill>
                <a:schemeClr val="tx1">
                  <a:lumMod val="95000"/>
                  <a:lumOff val="5000"/>
                </a:schemeClr>
              </a:solidFill>
              <a:latin typeface="Constantia" pitchFamily="18" charset="0"/>
            </a:endParaRPr>
          </a:p>
        </p:txBody>
      </p:sp>
    </p:spTree>
    <p:extLst>
      <p:ext uri="{BB962C8B-B14F-4D97-AF65-F5344CB8AC3E}">
        <p14:creationId xmlns:p14="http://schemas.microsoft.com/office/powerpoint/2010/main" val="64991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1784847"/>
            <a:ext cx="696024" cy="1323439"/>
          </a:xfrm>
          <a:prstGeom prst="rect">
            <a:avLst/>
          </a:prstGeom>
          <a:noFill/>
        </p:spPr>
        <p:txBody>
          <a:bodyPr wrap="none" rtlCol="0">
            <a:spAutoFit/>
          </a:bodyPr>
          <a:lstStyle/>
          <a:p>
            <a:r>
              <a:rPr lang="en-US" sz="8000" b="1" dirty="0"/>
              <a:t>=</a:t>
            </a:r>
          </a:p>
        </p:txBody>
      </p:sp>
      <p:pic>
        <p:nvPicPr>
          <p:cNvPr id="5"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829174" y="0"/>
            <a:ext cx="4314825" cy="51435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l="316" t="1955" r="39178" b="1955"/>
          <a:stretch/>
        </p:blipFill>
        <p:spPr>
          <a:xfrm>
            <a:off x="0" y="-1"/>
            <a:ext cx="3648075" cy="5143501"/>
          </a:xfrm>
          <a:prstGeom prst="rect">
            <a:avLst/>
          </a:prstGeom>
        </p:spPr>
      </p:pic>
    </p:spTree>
    <p:extLst>
      <p:ext uri="{BB962C8B-B14F-4D97-AF65-F5344CB8AC3E}">
        <p14:creationId xmlns:p14="http://schemas.microsoft.com/office/powerpoint/2010/main" val="3970923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3638550"/>
            <a:ext cx="8915400" cy="830997"/>
          </a:xfrm>
          <a:prstGeom prst="rect">
            <a:avLst/>
          </a:prstGeom>
          <a:noFill/>
        </p:spPr>
        <p:txBody>
          <a:bodyPr wrap="square" rtlCol="0">
            <a:spAutoFit/>
          </a:bodyPr>
          <a:lstStyle/>
          <a:p>
            <a:pPr algn="r"/>
            <a:r>
              <a:rPr lang="en-US" sz="4800" dirty="0" smtClean="0">
                <a:solidFill>
                  <a:srgbClr val="9A0000"/>
                </a:solidFill>
                <a:latin typeface="Avenir LT Std 65 Medium" pitchFamily="34" charset="0"/>
              </a:rPr>
              <a:t>Data at First Sight</a:t>
            </a:r>
            <a:endParaRPr lang="en-US" sz="4800" dirty="0">
              <a:solidFill>
                <a:srgbClr val="9A0000"/>
              </a:solidFill>
              <a:latin typeface="Avenir LT Std 65 Medium" pitchFamily="34" charset="0"/>
            </a:endParaRPr>
          </a:p>
        </p:txBody>
      </p:sp>
    </p:spTree>
    <p:extLst>
      <p:ext uri="{BB962C8B-B14F-4D97-AF65-F5344CB8AC3E}">
        <p14:creationId xmlns:p14="http://schemas.microsoft.com/office/powerpoint/2010/main" val="1180337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171450"/>
            <a:ext cx="9144001" cy="5314950"/>
          </a:xfrm>
          <a:prstGeom prst="rect">
            <a:avLst/>
          </a:prstGeom>
        </p:spPr>
      </p:pic>
    </p:spTree>
    <p:extLst>
      <p:ext uri="{BB962C8B-B14F-4D97-AF65-F5344CB8AC3E}">
        <p14:creationId xmlns:p14="http://schemas.microsoft.com/office/powerpoint/2010/main" val="2623133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505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37896</TotalTime>
  <Words>3661</Words>
  <Application>Microsoft Office PowerPoint</Application>
  <PresentationFormat>On-screen Show (16:9)</PresentationFormat>
  <Paragraphs>189</Paragraphs>
  <Slides>53</Slides>
  <Notes>52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Periscopic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dc:creator>
  <cp:lastModifiedBy>Kim Rees</cp:lastModifiedBy>
  <cp:revision>248</cp:revision>
  <dcterms:created xsi:type="dcterms:W3CDTF">2012-03-02T16:30:41Z</dcterms:created>
  <dcterms:modified xsi:type="dcterms:W3CDTF">2012-10-29T19:41:52Z</dcterms:modified>
</cp:coreProperties>
</file>